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34"/>
  </p:notesMasterIdLst>
  <p:sldIdLst>
    <p:sldId id="263" r:id="rId5"/>
    <p:sldId id="291" r:id="rId6"/>
    <p:sldId id="265" r:id="rId7"/>
    <p:sldId id="266" r:id="rId8"/>
    <p:sldId id="296" r:id="rId9"/>
    <p:sldId id="301" r:id="rId10"/>
    <p:sldId id="297" r:id="rId11"/>
    <p:sldId id="267" r:id="rId12"/>
    <p:sldId id="268" r:id="rId13"/>
    <p:sldId id="269" r:id="rId14"/>
    <p:sldId id="292" r:id="rId15"/>
    <p:sldId id="270" r:id="rId16"/>
    <p:sldId id="271" r:id="rId17"/>
    <p:sldId id="273" r:id="rId18"/>
    <p:sldId id="276" r:id="rId19"/>
    <p:sldId id="285" r:id="rId20"/>
    <p:sldId id="286" r:id="rId21"/>
    <p:sldId id="287" r:id="rId22"/>
    <p:sldId id="288" r:id="rId23"/>
    <p:sldId id="289" r:id="rId24"/>
    <p:sldId id="293" r:id="rId25"/>
    <p:sldId id="309" r:id="rId26"/>
    <p:sldId id="311" r:id="rId27"/>
    <p:sldId id="310" r:id="rId28"/>
    <p:sldId id="302" r:id="rId29"/>
    <p:sldId id="304" r:id="rId30"/>
    <p:sldId id="305" r:id="rId31"/>
    <p:sldId id="308" r:id="rId32"/>
    <p:sldId id="257"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91" autoAdjust="0"/>
  </p:normalViewPr>
  <p:slideViewPr>
    <p:cSldViewPr snapToGrid="0" snapToObjects="1">
      <p:cViewPr>
        <p:scale>
          <a:sx n="80" d="100"/>
          <a:sy n="80" d="100"/>
        </p:scale>
        <p:origin x="1116" y="-3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5278613044801"/>
          <c:y val="3.6967175576883303E-2"/>
          <c:w val="0.78397718149226503"/>
          <c:h val="0.8276211623009132"/>
        </c:manualLayout>
      </c:layout>
      <c:barChart>
        <c:barDir val="col"/>
        <c:grouping val="stacked"/>
        <c:varyColors val="0"/>
        <c:ser>
          <c:idx val="0"/>
          <c:order val="0"/>
          <c:tx>
            <c:strRef>
              <c:f>Charts!$N$17</c:f>
              <c:strCache>
                <c:ptCount val="1"/>
                <c:pt idx="0">
                  <c:v>No sanitation services (NSS)</c:v>
                </c:pt>
              </c:strCache>
            </c:strRef>
          </c:tx>
          <c:spPr>
            <a:solidFill>
              <a:srgbClr val="FA24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Charts!$G$42:$H$42</c:f>
              <c:strCache>
                <c:ptCount val="2"/>
                <c:pt idx="0">
                  <c:v>JMP 2015 (MDGs)</c:v>
                </c:pt>
                <c:pt idx="1">
                  <c:v>Projected to 2015 with JMP disaggregated data (SDGs)</c:v>
                </c:pt>
              </c:strCache>
            </c:strRef>
          </c:cat>
          <c:val>
            <c:numRef>
              <c:f>Charts!$O$44:$P$44</c:f>
              <c:numCache>
                <c:formatCode>0%</c:formatCode>
                <c:ptCount val="2"/>
                <c:pt idx="0">
                  <c:v>6.2434195834118099E-2</c:v>
                </c:pt>
                <c:pt idx="1">
                  <c:v>6.2434195834118099E-2</c:v>
                </c:pt>
              </c:numCache>
            </c:numRef>
          </c:val>
          <c:extLst>
            <c:ext xmlns:c16="http://schemas.microsoft.com/office/drawing/2014/chart" uri="{C3380CC4-5D6E-409C-BE32-E72D297353CC}">
              <c16:uniqueId val="{00000000-6FAA-467E-A730-97131D67C3B1}"/>
            </c:ext>
          </c:extLst>
        </c:ser>
        <c:ser>
          <c:idx val="1"/>
          <c:order val="1"/>
          <c:tx>
            <c:strRef>
              <c:f>Charts!$N$16</c:f>
              <c:strCache>
                <c:ptCount val="1"/>
                <c:pt idx="0">
                  <c:v>Unimproved services (USS)</c:v>
                </c:pt>
              </c:strCache>
            </c:strRef>
          </c:tx>
          <c:spPr>
            <a:solidFill>
              <a:srgbClr val="F0B11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Charts!$G$42:$H$42</c:f>
              <c:strCache>
                <c:ptCount val="2"/>
                <c:pt idx="0">
                  <c:v>JMP 2015 (MDGs)</c:v>
                </c:pt>
                <c:pt idx="1">
                  <c:v>Projected to 2015 with JMP disaggregated data (SDGs)</c:v>
                </c:pt>
              </c:strCache>
            </c:strRef>
          </c:cat>
          <c:val>
            <c:numRef>
              <c:f>Charts!$O$43:$P$43</c:f>
              <c:numCache>
                <c:formatCode>0%</c:formatCode>
                <c:ptCount val="2"/>
                <c:pt idx="0">
                  <c:v>0.112545627489399</c:v>
                </c:pt>
                <c:pt idx="1">
                  <c:v>0.112545627489399</c:v>
                </c:pt>
              </c:numCache>
            </c:numRef>
          </c:val>
          <c:extLst>
            <c:ext xmlns:c16="http://schemas.microsoft.com/office/drawing/2014/chart" uri="{C3380CC4-5D6E-409C-BE32-E72D297353CC}">
              <c16:uniqueId val="{00000001-6FAA-467E-A730-97131D67C3B1}"/>
            </c:ext>
          </c:extLst>
        </c:ser>
        <c:ser>
          <c:idx val="2"/>
          <c:order val="2"/>
          <c:tx>
            <c:strRef>
              <c:f>Charts!$N$15</c:f>
              <c:strCache>
                <c:ptCount val="1"/>
                <c:pt idx="0">
                  <c:v>Shared services (SHS)</c:v>
                </c:pt>
              </c:strCache>
            </c:strRef>
          </c:tx>
          <c:spPr>
            <a:solidFill>
              <a:srgbClr val="F9E71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Charts!$G$42:$H$42</c:f>
              <c:strCache>
                <c:ptCount val="2"/>
                <c:pt idx="0">
                  <c:v>JMP 2015 (MDGs)</c:v>
                </c:pt>
                <c:pt idx="1">
                  <c:v>Projected to 2015 with JMP disaggregated data (SDGs)</c:v>
                </c:pt>
              </c:strCache>
            </c:strRef>
          </c:cat>
          <c:val>
            <c:numRef>
              <c:f>Charts!$O$42:$P$42</c:f>
              <c:numCache>
                <c:formatCode>0%</c:formatCode>
                <c:ptCount val="2"/>
                <c:pt idx="0">
                  <c:v>9.4075631960493095E-2</c:v>
                </c:pt>
                <c:pt idx="1">
                  <c:v>9.4075631960493095E-2</c:v>
                </c:pt>
              </c:numCache>
            </c:numRef>
          </c:val>
          <c:extLst>
            <c:ext xmlns:c16="http://schemas.microsoft.com/office/drawing/2014/chart" uri="{C3380CC4-5D6E-409C-BE32-E72D297353CC}">
              <c16:uniqueId val="{00000002-6FAA-467E-A730-97131D67C3B1}"/>
            </c:ext>
          </c:extLst>
        </c:ser>
        <c:ser>
          <c:idx val="3"/>
          <c:order val="3"/>
          <c:tx>
            <c:strRef>
              <c:f>Charts!$N$14</c:f>
              <c:strCache>
                <c:ptCount val="1"/>
                <c:pt idx="0">
                  <c:v>Basic services (BSS)</c:v>
                </c:pt>
              </c:strCache>
            </c:strRef>
          </c:tx>
          <c:spPr>
            <a:solidFill>
              <a:srgbClr val="92D04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Charts!$G$42:$H$42</c:f>
              <c:strCache>
                <c:ptCount val="2"/>
                <c:pt idx="0">
                  <c:v>JMP 2015 (MDGs)</c:v>
                </c:pt>
                <c:pt idx="1">
                  <c:v>Projected to 2015 with JMP disaggregated data (SDGs)</c:v>
                </c:pt>
              </c:strCache>
            </c:strRef>
          </c:cat>
          <c:val>
            <c:numRef>
              <c:f>Charts!$O$41:$P$41</c:f>
              <c:numCache>
                <c:formatCode>0%</c:formatCode>
                <c:ptCount val="2"/>
                <c:pt idx="0">
                  <c:v>0.73569354968329703</c:v>
                </c:pt>
                <c:pt idx="1">
                  <c:v>0.43848257090149101</c:v>
                </c:pt>
              </c:numCache>
            </c:numRef>
          </c:val>
          <c:extLst>
            <c:ext xmlns:c16="http://schemas.microsoft.com/office/drawing/2014/chart" uri="{C3380CC4-5D6E-409C-BE32-E72D297353CC}">
              <c16:uniqueId val="{00000003-6FAA-467E-A730-97131D67C3B1}"/>
            </c:ext>
          </c:extLst>
        </c:ser>
        <c:ser>
          <c:idx val="4"/>
          <c:order val="4"/>
          <c:tx>
            <c:strRef>
              <c:f>Charts!$N$13</c:f>
              <c:strCache>
                <c:ptCount val="1"/>
                <c:pt idx="0">
                  <c:v>Safely managed services (SMSS)</c:v>
                </c:pt>
              </c:strCache>
            </c:strRef>
          </c:tx>
          <c:spPr>
            <a:solidFill>
              <a:srgbClr val="1C833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Charts!$G$42:$H$42</c:f>
              <c:strCache>
                <c:ptCount val="2"/>
                <c:pt idx="0">
                  <c:v>JMP 2015 (MDGs)</c:v>
                </c:pt>
                <c:pt idx="1">
                  <c:v>Projected to 2015 with JMP disaggregated data (SDGs)</c:v>
                </c:pt>
              </c:strCache>
            </c:strRef>
          </c:cat>
          <c:val>
            <c:numRef>
              <c:f>Charts!$O$40:$P$40</c:f>
              <c:numCache>
                <c:formatCode>0%</c:formatCode>
                <c:ptCount val="2"/>
                <c:pt idx="0">
                  <c:v>0</c:v>
                </c:pt>
                <c:pt idx="1">
                  <c:v>0.29721097878180602</c:v>
                </c:pt>
              </c:numCache>
            </c:numRef>
          </c:val>
          <c:extLst>
            <c:ext xmlns:c16="http://schemas.microsoft.com/office/drawing/2014/chart" uri="{C3380CC4-5D6E-409C-BE32-E72D297353CC}">
              <c16:uniqueId val="{00000004-6FAA-467E-A730-97131D67C3B1}"/>
            </c:ext>
          </c:extLst>
        </c:ser>
        <c:dLbls>
          <c:dLblPos val="ctr"/>
          <c:showLegendKey val="0"/>
          <c:showVal val="1"/>
          <c:showCatName val="0"/>
          <c:showSerName val="0"/>
          <c:showPercent val="0"/>
          <c:showBubbleSize val="0"/>
        </c:dLbls>
        <c:gapWidth val="150"/>
        <c:overlap val="100"/>
        <c:axId val="143423744"/>
        <c:axId val="143441920"/>
      </c:barChart>
      <c:catAx>
        <c:axId val="143423744"/>
        <c:scaling>
          <c:orientation val="minMax"/>
        </c:scaling>
        <c:delete val="1"/>
        <c:axPos val="b"/>
        <c:numFmt formatCode="General" sourceLinked="1"/>
        <c:majorTickMark val="out"/>
        <c:minorTickMark val="none"/>
        <c:tickLblPos val="nextTo"/>
        <c:crossAx val="143441920"/>
        <c:crosses val="autoZero"/>
        <c:auto val="1"/>
        <c:lblAlgn val="ctr"/>
        <c:lblOffset val="100"/>
        <c:noMultiLvlLbl val="0"/>
      </c:catAx>
      <c:valAx>
        <c:axId val="143441920"/>
        <c:scaling>
          <c:orientation val="minMax"/>
          <c:max val="1"/>
        </c:scaling>
        <c:delete val="1"/>
        <c:axPos val="l"/>
        <c:numFmt formatCode="0%" sourceLinked="1"/>
        <c:majorTickMark val="none"/>
        <c:minorTickMark val="none"/>
        <c:tickLblPos val="nextTo"/>
        <c:crossAx val="14342374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4.1628119775307282E-2"/>
          <c:y val="0.16454288734967101"/>
          <c:w val="0.58883600517387102"/>
          <c:h val="0.50876188701386404"/>
        </c:manualLayout>
      </c:layout>
      <c:bar3DChart>
        <c:barDir val="col"/>
        <c:grouping val="clustered"/>
        <c:varyColors val="0"/>
        <c:ser>
          <c:idx val="0"/>
          <c:order val="0"/>
          <c:invertIfNegative val="0"/>
          <c:cat>
            <c:strRef>
              <c:f>Hoja1!$D$10:$D$15</c:f>
              <c:strCache>
                <c:ptCount val="6"/>
                <c:pt idx="0">
                  <c:v>Mejorado </c:v>
                </c:pt>
                <c:pt idx="1">
                  <c:v>Basico (30 Min)</c:v>
                </c:pt>
                <c:pt idx="2">
                  <c:v>En Instlaciones </c:v>
                </c:pt>
                <c:pt idx="3">
                  <c:v>Disponible cuando se necesita </c:v>
                </c:pt>
                <c:pt idx="4">
                  <c:v>Ecoli&lt;1</c:v>
                </c:pt>
                <c:pt idx="5">
                  <c:v>Manejo Seguro</c:v>
                </c:pt>
              </c:strCache>
            </c:strRef>
          </c:cat>
          <c:val>
            <c:numRef>
              <c:f>Hoja1!$E$10:$E$15</c:f>
              <c:numCache>
                <c:formatCode>General</c:formatCode>
                <c:ptCount val="6"/>
                <c:pt idx="0">
                  <c:v>98</c:v>
                </c:pt>
                <c:pt idx="1">
                  <c:v>95</c:v>
                </c:pt>
                <c:pt idx="2">
                  <c:v>74</c:v>
                </c:pt>
                <c:pt idx="3">
                  <c:v>89</c:v>
                </c:pt>
                <c:pt idx="4">
                  <c:v>58</c:v>
                </c:pt>
                <c:pt idx="5">
                  <c:v>50</c:v>
                </c:pt>
              </c:numCache>
            </c:numRef>
          </c:val>
          <c:extLst>
            <c:ext xmlns:c16="http://schemas.microsoft.com/office/drawing/2014/chart" uri="{C3380CC4-5D6E-409C-BE32-E72D297353CC}">
              <c16:uniqueId val="{00000000-0EDE-4AAF-B0B3-A950830FBB59}"/>
            </c:ext>
          </c:extLst>
        </c:ser>
        <c:dLbls>
          <c:showLegendKey val="0"/>
          <c:showVal val="0"/>
          <c:showCatName val="0"/>
          <c:showSerName val="0"/>
          <c:showPercent val="0"/>
          <c:showBubbleSize val="0"/>
        </c:dLbls>
        <c:gapWidth val="150"/>
        <c:shape val="cylinder"/>
        <c:axId val="75232000"/>
        <c:axId val="75233536"/>
        <c:axId val="0"/>
      </c:bar3DChart>
      <c:catAx>
        <c:axId val="75232000"/>
        <c:scaling>
          <c:orientation val="minMax"/>
        </c:scaling>
        <c:delete val="0"/>
        <c:axPos val="b"/>
        <c:numFmt formatCode="General" sourceLinked="0"/>
        <c:majorTickMark val="out"/>
        <c:minorTickMark val="none"/>
        <c:tickLblPos val="nextTo"/>
        <c:crossAx val="75233536"/>
        <c:crosses val="autoZero"/>
        <c:auto val="1"/>
        <c:lblAlgn val="ctr"/>
        <c:lblOffset val="100"/>
        <c:noMultiLvlLbl val="0"/>
      </c:catAx>
      <c:valAx>
        <c:axId val="75233536"/>
        <c:scaling>
          <c:orientation val="minMax"/>
        </c:scaling>
        <c:delete val="1"/>
        <c:axPos val="l"/>
        <c:numFmt formatCode="General" sourceLinked="1"/>
        <c:majorTickMark val="out"/>
        <c:minorTickMark val="none"/>
        <c:tickLblPos val="nextTo"/>
        <c:crossAx val="75232000"/>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D0CA2-0483-4796-8664-7FF9EE2C6798}" type="doc">
      <dgm:prSet loTypeId="urn:microsoft.com/office/officeart/2008/layout/VerticalCurvedList" loCatId="list" qsTypeId="urn:microsoft.com/office/officeart/2005/8/quickstyle/simple2" qsCatId="simple" csTypeId="urn:microsoft.com/office/officeart/2005/8/colors/colorful1" csCatId="colorful" phldr="1"/>
      <dgm:spPr/>
      <dgm:t>
        <a:bodyPr/>
        <a:lstStyle/>
        <a:p>
          <a:endParaRPr lang="es-ES"/>
        </a:p>
      </dgm:t>
    </dgm:pt>
    <dgm:pt modelId="{EEB094C5-AD85-4983-882E-CEFEBEB953B1}">
      <dgm:prSet phldrT="[Texto]"/>
      <dgm:spPr/>
      <dgm:t>
        <a:bodyPr/>
        <a:lstStyle/>
        <a:p>
          <a:r>
            <a:rPr lang="es-ES" dirty="0" smtClean="0">
              <a:latin typeface="Arial" pitchFamily="34" charset="0"/>
              <a:cs typeface="Arial" pitchFamily="34" charset="0"/>
            </a:rPr>
            <a:t>Inequidad en el acceso al universal al </a:t>
          </a:r>
          <a:r>
            <a:rPr lang="es-ES" dirty="0" err="1" smtClean="0">
              <a:latin typeface="Arial" pitchFamily="34" charset="0"/>
              <a:cs typeface="Arial" pitchFamily="34" charset="0"/>
            </a:rPr>
            <a:t>AyS</a:t>
          </a:r>
          <a:r>
            <a:rPr lang="es-ES" dirty="0" smtClean="0">
              <a:latin typeface="Arial" pitchFamily="34" charset="0"/>
              <a:cs typeface="Arial" pitchFamily="34" charset="0"/>
            </a:rPr>
            <a:t> : i) Ricos y pobres; ii) Rurales y urbanas y iii) Grupos desatendidos vs población general</a:t>
          </a:r>
          <a:endParaRPr lang="es-ES" dirty="0">
            <a:latin typeface="Arial" pitchFamily="34" charset="0"/>
            <a:cs typeface="Arial" pitchFamily="34" charset="0"/>
          </a:endParaRPr>
        </a:p>
      </dgm:t>
    </dgm:pt>
    <dgm:pt modelId="{A726A70A-13F2-42E1-8C0B-97772D8941F2}" type="parTrans" cxnId="{834B9BE3-F402-4B67-9904-6A1EA3A8AC9C}">
      <dgm:prSet/>
      <dgm:spPr/>
      <dgm:t>
        <a:bodyPr/>
        <a:lstStyle/>
        <a:p>
          <a:endParaRPr lang="es-ES"/>
        </a:p>
      </dgm:t>
    </dgm:pt>
    <dgm:pt modelId="{D08C7058-9ED2-486B-93DE-943048CAB091}" type="sibTrans" cxnId="{834B9BE3-F402-4B67-9904-6A1EA3A8AC9C}">
      <dgm:prSet/>
      <dgm:spPr/>
      <dgm:t>
        <a:bodyPr/>
        <a:lstStyle/>
        <a:p>
          <a:endParaRPr lang="es-ES"/>
        </a:p>
      </dgm:t>
    </dgm:pt>
    <dgm:pt modelId="{2F7D5E9C-5888-4E48-81D0-77A4C16B7638}">
      <dgm:prSet phldrT="[Texto]"/>
      <dgm:spPr/>
      <dgm:t>
        <a:bodyPr/>
        <a:lstStyle/>
        <a:p>
          <a:r>
            <a:rPr lang="es-ES" dirty="0" smtClean="0">
              <a:latin typeface="Arial" pitchFamily="34" charset="0"/>
              <a:cs typeface="Arial" pitchFamily="34" charset="0"/>
            </a:rPr>
            <a:t>Mejorar la calidad de los servicios</a:t>
          </a:r>
          <a:endParaRPr lang="es-ES" dirty="0">
            <a:latin typeface="Arial" pitchFamily="34" charset="0"/>
            <a:cs typeface="Arial" pitchFamily="34" charset="0"/>
          </a:endParaRPr>
        </a:p>
      </dgm:t>
    </dgm:pt>
    <dgm:pt modelId="{8FA042BB-B12A-4F6B-9D9F-FDF52AD52B50}" type="parTrans" cxnId="{B74E55CE-842A-4BD1-93F5-654D50F39EA7}">
      <dgm:prSet/>
      <dgm:spPr/>
      <dgm:t>
        <a:bodyPr/>
        <a:lstStyle/>
        <a:p>
          <a:endParaRPr lang="es-ES"/>
        </a:p>
      </dgm:t>
    </dgm:pt>
    <dgm:pt modelId="{14F49C05-59CE-4D35-8103-0527268EC974}" type="sibTrans" cxnId="{B74E55CE-842A-4BD1-93F5-654D50F39EA7}">
      <dgm:prSet/>
      <dgm:spPr/>
      <dgm:t>
        <a:bodyPr/>
        <a:lstStyle/>
        <a:p>
          <a:endParaRPr lang="es-ES"/>
        </a:p>
      </dgm:t>
    </dgm:pt>
    <dgm:pt modelId="{E5EBFEDE-B39D-46B2-B65E-A5CC1965C648}">
      <dgm:prSet phldrT="[Texto]"/>
      <dgm:spPr/>
      <dgm:t>
        <a:bodyPr/>
        <a:lstStyle/>
        <a:p>
          <a:r>
            <a:rPr lang="es-ES" dirty="0" smtClean="0">
              <a:latin typeface="Arial" pitchFamily="34" charset="0"/>
              <a:cs typeface="Arial" pitchFamily="34" charset="0"/>
            </a:rPr>
            <a:t>Combatir los altos niveles de contaminación de las fuentes de agua</a:t>
          </a:r>
          <a:endParaRPr lang="es-ES" dirty="0">
            <a:latin typeface="Arial" pitchFamily="34" charset="0"/>
            <a:cs typeface="Arial" pitchFamily="34" charset="0"/>
          </a:endParaRPr>
        </a:p>
      </dgm:t>
    </dgm:pt>
    <dgm:pt modelId="{93B36E31-D4E2-4E06-A3E3-9B62C9525EFD}" type="parTrans" cxnId="{90425EF1-ACFD-41D5-AB09-9A839EF87082}">
      <dgm:prSet/>
      <dgm:spPr/>
      <dgm:t>
        <a:bodyPr/>
        <a:lstStyle/>
        <a:p>
          <a:endParaRPr lang="es-ES"/>
        </a:p>
      </dgm:t>
    </dgm:pt>
    <dgm:pt modelId="{7298506C-4449-4279-B827-2FD871C2849B}" type="sibTrans" cxnId="{90425EF1-ACFD-41D5-AB09-9A839EF87082}">
      <dgm:prSet/>
      <dgm:spPr/>
      <dgm:t>
        <a:bodyPr/>
        <a:lstStyle/>
        <a:p>
          <a:endParaRPr lang="es-ES"/>
        </a:p>
      </dgm:t>
    </dgm:pt>
    <dgm:pt modelId="{06A33FBE-9032-4715-8EFB-AB6BA2E9CB41}">
      <dgm:prSet phldrT="[Texto]"/>
      <dgm:spPr/>
      <dgm:t>
        <a:bodyPr/>
        <a:lstStyle/>
        <a:p>
          <a:r>
            <a:rPr lang="es-ES" dirty="0" smtClean="0">
              <a:latin typeface="Arial" pitchFamily="34" charset="0"/>
              <a:cs typeface="Arial" pitchFamily="34" charset="0"/>
            </a:rPr>
            <a:t>Institucionalidad</a:t>
          </a:r>
          <a:endParaRPr lang="es-ES" dirty="0">
            <a:latin typeface="Arial" pitchFamily="34" charset="0"/>
            <a:cs typeface="Arial" pitchFamily="34" charset="0"/>
          </a:endParaRPr>
        </a:p>
      </dgm:t>
    </dgm:pt>
    <dgm:pt modelId="{4E7F4504-EFA8-4F3B-9013-AA7E31855DA3}" type="parTrans" cxnId="{BE68E254-7710-4E10-9FFE-DFEA86188B1D}">
      <dgm:prSet/>
      <dgm:spPr/>
      <dgm:t>
        <a:bodyPr/>
        <a:lstStyle/>
        <a:p>
          <a:endParaRPr lang="es-ES"/>
        </a:p>
      </dgm:t>
    </dgm:pt>
    <dgm:pt modelId="{E6AFA00B-43EB-463B-84BD-A62ABFF34A3D}" type="sibTrans" cxnId="{BE68E254-7710-4E10-9FFE-DFEA86188B1D}">
      <dgm:prSet/>
      <dgm:spPr/>
      <dgm:t>
        <a:bodyPr/>
        <a:lstStyle/>
        <a:p>
          <a:endParaRPr lang="es-ES"/>
        </a:p>
      </dgm:t>
    </dgm:pt>
    <dgm:pt modelId="{DB10AE84-FDD3-4687-B189-A6EDCEDEF92B}">
      <dgm:prSet phldrT="[Texto]"/>
      <dgm:spPr/>
      <dgm:t>
        <a:bodyPr/>
        <a:lstStyle/>
        <a:p>
          <a:r>
            <a:rPr lang="es-ES" dirty="0" smtClean="0">
              <a:latin typeface="Arial" pitchFamily="34" charset="0"/>
              <a:cs typeface="Arial" pitchFamily="34" charset="0"/>
            </a:rPr>
            <a:t>Mejorar los sistemas de  vigilancia de la calidad del agua de consumo humano</a:t>
          </a:r>
          <a:endParaRPr lang="es-ES" dirty="0">
            <a:latin typeface="Arial" pitchFamily="34" charset="0"/>
            <a:cs typeface="Arial" pitchFamily="34" charset="0"/>
          </a:endParaRPr>
        </a:p>
      </dgm:t>
    </dgm:pt>
    <dgm:pt modelId="{9A1A8926-B09F-4E16-8A58-D70CE0692C05}" type="parTrans" cxnId="{70FA5991-3533-4010-B20D-8360F29AEA7F}">
      <dgm:prSet/>
      <dgm:spPr/>
      <dgm:t>
        <a:bodyPr/>
        <a:lstStyle/>
        <a:p>
          <a:endParaRPr lang="es-ES"/>
        </a:p>
      </dgm:t>
    </dgm:pt>
    <dgm:pt modelId="{9C90E7DE-102D-4C93-BB2C-CC12DA493F55}" type="sibTrans" cxnId="{70FA5991-3533-4010-B20D-8360F29AEA7F}">
      <dgm:prSet/>
      <dgm:spPr/>
      <dgm:t>
        <a:bodyPr/>
        <a:lstStyle/>
        <a:p>
          <a:endParaRPr lang="es-ES"/>
        </a:p>
      </dgm:t>
    </dgm:pt>
    <dgm:pt modelId="{C657E079-7EAA-4DB0-8674-3E1F129AF30A}">
      <dgm:prSet phldrT="[Texto]"/>
      <dgm:spPr/>
      <dgm:t>
        <a:bodyPr/>
        <a:lstStyle/>
        <a:p>
          <a:r>
            <a:rPr lang="es-ES" b="0" i="0" dirty="0" smtClean="0">
              <a:latin typeface="Arial" pitchFamily="34" charset="0"/>
              <a:cs typeface="Arial" pitchFamily="34" charset="0"/>
            </a:rPr>
            <a:t>Implementar el enfoque epidemiológico para la definición de políticas y prácticas en el  Sector.</a:t>
          </a:r>
          <a:endParaRPr lang="es-ES" dirty="0">
            <a:latin typeface="Arial" pitchFamily="34" charset="0"/>
            <a:cs typeface="Arial" pitchFamily="34" charset="0"/>
          </a:endParaRPr>
        </a:p>
      </dgm:t>
    </dgm:pt>
    <dgm:pt modelId="{0BE31756-6CFB-475E-86C3-092145A04942}" type="parTrans" cxnId="{C74B9373-9804-4129-B4C1-F91715766DE4}">
      <dgm:prSet/>
      <dgm:spPr/>
      <dgm:t>
        <a:bodyPr/>
        <a:lstStyle/>
        <a:p>
          <a:endParaRPr lang="es-ES"/>
        </a:p>
      </dgm:t>
    </dgm:pt>
    <dgm:pt modelId="{4019BE46-F327-4435-844B-1FF168AA002A}" type="sibTrans" cxnId="{C74B9373-9804-4129-B4C1-F91715766DE4}">
      <dgm:prSet/>
      <dgm:spPr/>
      <dgm:t>
        <a:bodyPr/>
        <a:lstStyle/>
        <a:p>
          <a:endParaRPr lang="es-ES"/>
        </a:p>
      </dgm:t>
    </dgm:pt>
    <dgm:pt modelId="{5A0B6408-0401-4B06-BFA8-D31664185271}" type="pres">
      <dgm:prSet presAssocID="{3F7D0CA2-0483-4796-8664-7FF9EE2C6798}" presName="Name0" presStyleCnt="0">
        <dgm:presLayoutVars>
          <dgm:chMax val="7"/>
          <dgm:chPref val="7"/>
          <dgm:dir/>
        </dgm:presLayoutVars>
      </dgm:prSet>
      <dgm:spPr/>
      <dgm:t>
        <a:bodyPr/>
        <a:lstStyle/>
        <a:p>
          <a:endParaRPr lang="es-ES"/>
        </a:p>
      </dgm:t>
    </dgm:pt>
    <dgm:pt modelId="{BE81F454-7032-4660-B3BA-85A1B759E661}" type="pres">
      <dgm:prSet presAssocID="{3F7D0CA2-0483-4796-8664-7FF9EE2C6798}" presName="Name1" presStyleCnt="0"/>
      <dgm:spPr/>
    </dgm:pt>
    <dgm:pt modelId="{3DAFB803-6C1E-4373-A0F0-36A993A99EFF}" type="pres">
      <dgm:prSet presAssocID="{3F7D0CA2-0483-4796-8664-7FF9EE2C6798}" presName="cycle" presStyleCnt="0"/>
      <dgm:spPr/>
    </dgm:pt>
    <dgm:pt modelId="{6E257C60-A680-4BBA-8B99-9923DB75D93D}" type="pres">
      <dgm:prSet presAssocID="{3F7D0CA2-0483-4796-8664-7FF9EE2C6798}" presName="srcNode" presStyleLbl="node1" presStyleIdx="0" presStyleCnt="6"/>
      <dgm:spPr/>
    </dgm:pt>
    <dgm:pt modelId="{05E569AE-5354-433D-A2B5-7FBDB7241B65}" type="pres">
      <dgm:prSet presAssocID="{3F7D0CA2-0483-4796-8664-7FF9EE2C6798}" presName="conn" presStyleLbl="parChTrans1D2" presStyleIdx="0" presStyleCnt="1"/>
      <dgm:spPr/>
      <dgm:t>
        <a:bodyPr/>
        <a:lstStyle/>
        <a:p>
          <a:endParaRPr lang="es-ES"/>
        </a:p>
      </dgm:t>
    </dgm:pt>
    <dgm:pt modelId="{69DDB599-CD94-43B5-A5CD-C46B3D89F6D7}" type="pres">
      <dgm:prSet presAssocID="{3F7D0CA2-0483-4796-8664-7FF9EE2C6798}" presName="extraNode" presStyleLbl="node1" presStyleIdx="0" presStyleCnt="6"/>
      <dgm:spPr/>
    </dgm:pt>
    <dgm:pt modelId="{9F3615C1-ADC8-41D1-9388-CF9E92484B86}" type="pres">
      <dgm:prSet presAssocID="{3F7D0CA2-0483-4796-8664-7FF9EE2C6798}" presName="dstNode" presStyleLbl="node1" presStyleIdx="0" presStyleCnt="6"/>
      <dgm:spPr/>
    </dgm:pt>
    <dgm:pt modelId="{D2E52357-A618-427F-84A8-5E068A97B1ED}" type="pres">
      <dgm:prSet presAssocID="{EEB094C5-AD85-4983-882E-CEFEBEB953B1}" presName="text_1" presStyleLbl="node1" presStyleIdx="0" presStyleCnt="6">
        <dgm:presLayoutVars>
          <dgm:bulletEnabled val="1"/>
        </dgm:presLayoutVars>
      </dgm:prSet>
      <dgm:spPr/>
      <dgm:t>
        <a:bodyPr/>
        <a:lstStyle/>
        <a:p>
          <a:endParaRPr lang="es-ES"/>
        </a:p>
      </dgm:t>
    </dgm:pt>
    <dgm:pt modelId="{EFA68CD8-2490-44D6-98FF-EF75B5FB095F}" type="pres">
      <dgm:prSet presAssocID="{EEB094C5-AD85-4983-882E-CEFEBEB953B1}" presName="accent_1" presStyleCnt="0"/>
      <dgm:spPr/>
    </dgm:pt>
    <dgm:pt modelId="{9364A1A2-4EE8-4E6F-80B5-EAB635B4D88F}" type="pres">
      <dgm:prSet presAssocID="{EEB094C5-AD85-4983-882E-CEFEBEB953B1}" presName="accentRepeatNode" presStyleLbl="solidFgAcc1" presStyleIdx="0" presStyleCnt="6"/>
      <dgm:spPr/>
    </dgm:pt>
    <dgm:pt modelId="{21157AC1-8F59-4B57-8636-9A83273BE838}" type="pres">
      <dgm:prSet presAssocID="{2F7D5E9C-5888-4E48-81D0-77A4C16B7638}" presName="text_2" presStyleLbl="node1" presStyleIdx="1" presStyleCnt="6">
        <dgm:presLayoutVars>
          <dgm:bulletEnabled val="1"/>
        </dgm:presLayoutVars>
      </dgm:prSet>
      <dgm:spPr/>
      <dgm:t>
        <a:bodyPr/>
        <a:lstStyle/>
        <a:p>
          <a:endParaRPr lang="es-ES"/>
        </a:p>
      </dgm:t>
    </dgm:pt>
    <dgm:pt modelId="{D99ED48C-2B59-4618-960F-ACEEC9DB7CAC}" type="pres">
      <dgm:prSet presAssocID="{2F7D5E9C-5888-4E48-81D0-77A4C16B7638}" presName="accent_2" presStyleCnt="0"/>
      <dgm:spPr/>
    </dgm:pt>
    <dgm:pt modelId="{231C1858-AAC3-4267-B09B-A65BA73B5461}" type="pres">
      <dgm:prSet presAssocID="{2F7D5E9C-5888-4E48-81D0-77A4C16B7638}" presName="accentRepeatNode" presStyleLbl="solidFgAcc1" presStyleIdx="1" presStyleCnt="6"/>
      <dgm:spPr/>
    </dgm:pt>
    <dgm:pt modelId="{2CBA5B36-003E-4D67-98B1-0CB38A6C77FD}" type="pres">
      <dgm:prSet presAssocID="{E5EBFEDE-B39D-46B2-B65E-A5CC1965C648}" presName="text_3" presStyleLbl="node1" presStyleIdx="2" presStyleCnt="6">
        <dgm:presLayoutVars>
          <dgm:bulletEnabled val="1"/>
        </dgm:presLayoutVars>
      </dgm:prSet>
      <dgm:spPr/>
      <dgm:t>
        <a:bodyPr/>
        <a:lstStyle/>
        <a:p>
          <a:endParaRPr lang="es-ES"/>
        </a:p>
      </dgm:t>
    </dgm:pt>
    <dgm:pt modelId="{9CFE6D79-E5C3-495D-82E1-F4CCFF8D3201}" type="pres">
      <dgm:prSet presAssocID="{E5EBFEDE-B39D-46B2-B65E-A5CC1965C648}" presName="accent_3" presStyleCnt="0"/>
      <dgm:spPr/>
    </dgm:pt>
    <dgm:pt modelId="{EA02522F-91D7-4E7B-B369-4D142F9363A0}" type="pres">
      <dgm:prSet presAssocID="{E5EBFEDE-B39D-46B2-B65E-A5CC1965C648}" presName="accentRepeatNode" presStyleLbl="solidFgAcc1" presStyleIdx="2" presStyleCnt="6"/>
      <dgm:spPr/>
    </dgm:pt>
    <dgm:pt modelId="{BAA641AF-4F9C-4472-930E-1AEC676AF649}" type="pres">
      <dgm:prSet presAssocID="{06A33FBE-9032-4715-8EFB-AB6BA2E9CB41}" presName="text_4" presStyleLbl="node1" presStyleIdx="3" presStyleCnt="6">
        <dgm:presLayoutVars>
          <dgm:bulletEnabled val="1"/>
        </dgm:presLayoutVars>
      </dgm:prSet>
      <dgm:spPr/>
      <dgm:t>
        <a:bodyPr/>
        <a:lstStyle/>
        <a:p>
          <a:endParaRPr lang="es-ES"/>
        </a:p>
      </dgm:t>
    </dgm:pt>
    <dgm:pt modelId="{867BA71F-A683-4ED9-BF3B-BB29934D4A2C}" type="pres">
      <dgm:prSet presAssocID="{06A33FBE-9032-4715-8EFB-AB6BA2E9CB41}" presName="accent_4" presStyleCnt="0"/>
      <dgm:spPr/>
    </dgm:pt>
    <dgm:pt modelId="{13DC2227-EA79-41A6-9B90-2EFBDAFA113C}" type="pres">
      <dgm:prSet presAssocID="{06A33FBE-9032-4715-8EFB-AB6BA2E9CB41}" presName="accentRepeatNode" presStyleLbl="solidFgAcc1" presStyleIdx="3" presStyleCnt="6"/>
      <dgm:spPr/>
    </dgm:pt>
    <dgm:pt modelId="{B39A2AAD-9242-4B4C-A90A-B66829DFE0FC}" type="pres">
      <dgm:prSet presAssocID="{DB10AE84-FDD3-4687-B189-A6EDCEDEF92B}" presName="text_5" presStyleLbl="node1" presStyleIdx="4" presStyleCnt="6">
        <dgm:presLayoutVars>
          <dgm:bulletEnabled val="1"/>
        </dgm:presLayoutVars>
      </dgm:prSet>
      <dgm:spPr/>
      <dgm:t>
        <a:bodyPr/>
        <a:lstStyle/>
        <a:p>
          <a:endParaRPr lang="es-ES"/>
        </a:p>
      </dgm:t>
    </dgm:pt>
    <dgm:pt modelId="{F6FF4DF2-DB8C-4D36-A7ED-4142D30A4C42}" type="pres">
      <dgm:prSet presAssocID="{DB10AE84-FDD3-4687-B189-A6EDCEDEF92B}" presName="accent_5" presStyleCnt="0"/>
      <dgm:spPr/>
    </dgm:pt>
    <dgm:pt modelId="{2DDF35DF-5007-4B88-A40D-0DC65B3E6632}" type="pres">
      <dgm:prSet presAssocID="{DB10AE84-FDD3-4687-B189-A6EDCEDEF92B}" presName="accentRepeatNode" presStyleLbl="solidFgAcc1" presStyleIdx="4" presStyleCnt="6"/>
      <dgm:spPr/>
    </dgm:pt>
    <dgm:pt modelId="{9197F247-38D3-4ACC-8642-B522523D1321}" type="pres">
      <dgm:prSet presAssocID="{C657E079-7EAA-4DB0-8674-3E1F129AF30A}" presName="text_6" presStyleLbl="node1" presStyleIdx="5" presStyleCnt="6">
        <dgm:presLayoutVars>
          <dgm:bulletEnabled val="1"/>
        </dgm:presLayoutVars>
      </dgm:prSet>
      <dgm:spPr/>
      <dgm:t>
        <a:bodyPr/>
        <a:lstStyle/>
        <a:p>
          <a:endParaRPr lang="es-ES"/>
        </a:p>
      </dgm:t>
    </dgm:pt>
    <dgm:pt modelId="{8C91EDB2-21BC-4FE5-80E4-809061350D61}" type="pres">
      <dgm:prSet presAssocID="{C657E079-7EAA-4DB0-8674-3E1F129AF30A}" presName="accent_6" presStyleCnt="0"/>
      <dgm:spPr/>
    </dgm:pt>
    <dgm:pt modelId="{E4565C75-4832-42D0-A04C-C79560638F7D}" type="pres">
      <dgm:prSet presAssocID="{C657E079-7EAA-4DB0-8674-3E1F129AF30A}" presName="accentRepeatNode" presStyleLbl="solidFgAcc1" presStyleIdx="5" presStyleCnt="6"/>
      <dgm:spPr/>
    </dgm:pt>
  </dgm:ptLst>
  <dgm:cxnLst>
    <dgm:cxn modelId="{61EBE01A-836D-42BE-93E4-8FCBCF32EE83}" type="presOf" srcId="{06A33FBE-9032-4715-8EFB-AB6BA2E9CB41}" destId="{BAA641AF-4F9C-4472-930E-1AEC676AF649}" srcOrd="0" destOrd="0" presId="urn:microsoft.com/office/officeart/2008/layout/VerticalCurvedList"/>
    <dgm:cxn modelId="{B74E55CE-842A-4BD1-93F5-654D50F39EA7}" srcId="{3F7D0CA2-0483-4796-8664-7FF9EE2C6798}" destId="{2F7D5E9C-5888-4E48-81D0-77A4C16B7638}" srcOrd="1" destOrd="0" parTransId="{8FA042BB-B12A-4F6B-9D9F-FDF52AD52B50}" sibTransId="{14F49C05-59CE-4D35-8103-0527268EC974}"/>
    <dgm:cxn modelId="{7CDB41FC-2E75-4A7C-9B40-43900E7CD3CF}" type="presOf" srcId="{D08C7058-9ED2-486B-93DE-943048CAB091}" destId="{05E569AE-5354-433D-A2B5-7FBDB7241B65}" srcOrd="0" destOrd="0" presId="urn:microsoft.com/office/officeart/2008/layout/VerticalCurvedList"/>
    <dgm:cxn modelId="{87151940-0711-402B-977B-8BC8A1D423C8}" type="presOf" srcId="{EEB094C5-AD85-4983-882E-CEFEBEB953B1}" destId="{D2E52357-A618-427F-84A8-5E068A97B1ED}" srcOrd="0" destOrd="0" presId="urn:microsoft.com/office/officeart/2008/layout/VerticalCurvedList"/>
    <dgm:cxn modelId="{CC00C1DD-607A-48DE-BE9A-8FA360BC79E0}" type="presOf" srcId="{3F7D0CA2-0483-4796-8664-7FF9EE2C6798}" destId="{5A0B6408-0401-4B06-BFA8-D31664185271}" srcOrd="0" destOrd="0" presId="urn:microsoft.com/office/officeart/2008/layout/VerticalCurvedList"/>
    <dgm:cxn modelId="{B7B7EDBB-1F64-42B0-AC0B-BBE9743C7484}" type="presOf" srcId="{2F7D5E9C-5888-4E48-81D0-77A4C16B7638}" destId="{21157AC1-8F59-4B57-8636-9A83273BE838}" srcOrd="0" destOrd="0" presId="urn:microsoft.com/office/officeart/2008/layout/VerticalCurvedList"/>
    <dgm:cxn modelId="{2B287739-3403-4B26-84E8-044714690B7B}" type="presOf" srcId="{C657E079-7EAA-4DB0-8674-3E1F129AF30A}" destId="{9197F247-38D3-4ACC-8642-B522523D1321}" srcOrd="0" destOrd="0" presId="urn:microsoft.com/office/officeart/2008/layout/VerticalCurvedList"/>
    <dgm:cxn modelId="{90425EF1-ACFD-41D5-AB09-9A839EF87082}" srcId="{3F7D0CA2-0483-4796-8664-7FF9EE2C6798}" destId="{E5EBFEDE-B39D-46B2-B65E-A5CC1965C648}" srcOrd="2" destOrd="0" parTransId="{93B36E31-D4E2-4E06-A3E3-9B62C9525EFD}" sibTransId="{7298506C-4449-4279-B827-2FD871C2849B}"/>
    <dgm:cxn modelId="{70FA5991-3533-4010-B20D-8360F29AEA7F}" srcId="{3F7D0CA2-0483-4796-8664-7FF9EE2C6798}" destId="{DB10AE84-FDD3-4687-B189-A6EDCEDEF92B}" srcOrd="4" destOrd="0" parTransId="{9A1A8926-B09F-4E16-8A58-D70CE0692C05}" sibTransId="{9C90E7DE-102D-4C93-BB2C-CC12DA493F55}"/>
    <dgm:cxn modelId="{834B9BE3-F402-4B67-9904-6A1EA3A8AC9C}" srcId="{3F7D0CA2-0483-4796-8664-7FF9EE2C6798}" destId="{EEB094C5-AD85-4983-882E-CEFEBEB953B1}" srcOrd="0" destOrd="0" parTransId="{A726A70A-13F2-42E1-8C0B-97772D8941F2}" sibTransId="{D08C7058-9ED2-486B-93DE-943048CAB091}"/>
    <dgm:cxn modelId="{144E92D7-0EF5-4771-A30A-D010438DD9C7}" type="presOf" srcId="{E5EBFEDE-B39D-46B2-B65E-A5CC1965C648}" destId="{2CBA5B36-003E-4D67-98B1-0CB38A6C77FD}" srcOrd="0" destOrd="0" presId="urn:microsoft.com/office/officeart/2008/layout/VerticalCurvedList"/>
    <dgm:cxn modelId="{BE68E254-7710-4E10-9FFE-DFEA86188B1D}" srcId="{3F7D0CA2-0483-4796-8664-7FF9EE2C6798}" destId="{06A33FBE-9032-4715-8EFB-AB6BA2E9CB41}" srcOrd="3" destOrd="0" parTransId="{4E7F4504-EFA8-4F3B-9013-AA7E31855DA3}" sibTransId="{E6AFA00B-43EB-463B-84BD-A62ABFF34A3D}"/>
    <dgm:cxn modelId="{C74B9373-9804-4129-B4C1-F91715766DE4}" srcId="{3F7D0CA2-0483-4796-8664-7FF9EE2C6798}" destId="{C657E079-7EAA-4DB0-8674-3E1F129AF30A}" srcOrd="5" destOrd="0" parTransId="{0BE31756-6CFB-475E-86C3-092145A04942}" sibTransId="{4019BE46-F327-4435-844B-1FF168AA002A}"/>
    <dgm:cxn modelId="{3B1A986D-5508-4FAF-882F-BEBEE7AAD9A7}" type="presOf" srcId="{DB10AE84-FDD3-4687-B189-A6EDCEDEF92B}" destId="{B39A2AAD-9242-4B4C-A90A-B66829DFE0FC}" srcOrd="0" destOrd="0" presId="urn:microsoft.com/office/officeart/2008/layout/VerticalCurvedList"/>
    <dgm:cxn modelId="{21FEA444-C83F-4BF0-A755-9D3A7DE69B54}" type="presParOf" srcId="{5A0B6408-0401-4B06-BFA8-D31664185271}" destId="{BE81F454-7032-4660-B3BA-85A1B759E661}" srcOrd="0" destOrd="0" presId="urn:microsoft.com/office/officeart/2008/layout/VerticalCurvedList"/>
    <dgm:cxn modelId="{469307DE-0FF4-4DA9-AF7E-72EA6F211A9A}" type="presParOf" srcId="{BE81F454-7032-4660-B3BA-85A1B759E661}" destId="{3DAFB803-6C1E-4373-A0F0-36A993A99EFF}" srcOrd="0" destOrd="0" presId="urn:microsoft.com/office/officeart/2008/layout/VerticalCurvedList"/>
    <dgm:cxn modelId="{50BF00B7-8859-45FD-B455-00DC4DF4B4C0}" type="presParOf" srcId="{3DAFB803-6C1E-4373-A0F0-36A993A99EFF}" destId="{6E257C60-A680-4BBA-8B99-9923DB75D93D}" srcOrd="0" destOrd="0" presId="urn:microsoft.com/office/officeart/2008/layout/VerticalCurvedList"/>
    <dgm:cxn modelId="{380EC333-2679-4734-BA9D-61BC84065742}" type="presParOf" srcId="{3DAFB803-6C1E-4373-A0F0-36A993A99EFF}" destId="{05E569AE-5354-433D-A2B5-7FBDB7241B65}" srcOrd="1" destOrd="0" presId="urn:microsoft.com/office/officeart/2008/layout/VerticalCurvedList"/>
    <dgm:cxn modelId="{6FE72A07-0BC4-449F-9EDD-319BEBE94B20}" type="presParOf" srcId="{3DAFB803-6C1E-4373-A0F0-36A993A99EFF}" destId="{69DDB599-CD94-43B5-A5CD-C46B3D89F6D7}" srcOrd="2" destOrd="0" presId="urn:microsoft.com/office/officeart/2008/layout/VerticalCurvedList"/>
    <dgm:cxn modelId="{43B93F84-548A-45F6-96DF-23088D4AC771}" type="presParOf" srcId="{3DAFB803-6C1E-4373-A0F0-36A993A99EFF}" destId="{9F3615C1-ADC8-41D1-9388-CF9E92484B86}" srcOrd="3" destOrd="0" presId="urn:microsoft.com/office/officeart/2008/layout/VerticalCurvedList"/>
    <dgm:cxn modelId="{0ADC3882-E85C-4B23-93BA-22590B6436DD}" type="presParOf" srcId="{BE81F454-7032-4660-B3BA-85A1B759E661}" destId="{D2E52357-A618-427F-84A8-5E068A97B1ED}" srcOrd="1" destOrd="0" presId="urn:microsoft.com/office/officeart/2008/layout/VerticalCurvedList"/>
    <dgm:cxn modelId="{9A45EA2A-E914-4B24-845D-E827F8A145A4}" type="presParOf" srcId="{BE81F454-7032-4660-B3BA-85A1B759E661}" destId="{EFA68CD8-2490-44D6-98FF-EF75B5FB095F}" srcOrd="2" destOrd="0" presId="urn:microsoft.com/office/officeart/2008/layout/VerticalCurvedList"/>
    <dgm:cxn modelId="{E9A2633E-F2C0-423B-BE4F-D0A89BBB4461}" type="presParOf" srcId="{EFA68CD8-2490-44D6-98FF-EF75B5FB095F}" destId="{9364A1A2-4EE8-4E6F-80B5-EAB635B4D88F}" srcOrd="0" destOrd="0" presId="urn:microsoft.com/office/officeart/2008/layout/VerticalCurvedList"/>
    <dgm:cxn modelId="{5D44A204-9BF3-4159-9A62-55A76E4A4BF8}" type="presParOf" srcId="{BE81F454-7032-4660-B3BA-85A1B759E661}" destId="{21157AC1-8F59-4B57-8636-9A83273BE838}" srcOrd="3" destOrd="0" presId="urn:microsoft.com/office/officeart/2008/layout/VerticalCurvedList"/>
    <dgm:cxn modelId="{760A49D7-750A-4797-A576-E8A2ECAE2E10}" type="presParOf" srcId="{BE81F454-7032-4660-B3BA-85A1B759E661}" destId="{D99ED48C-2B59-4618-960F-ACEEC9DB7CAC}" srcOrd="4" destOrd="0" presId="urn:microsoft.com/office/officeart/2008/layout/VerticalCurvedList"/>
    <dgm:cxn modelId="{27B8D50A-3D78-4776-B2E0-50DB70BE6794}" type="presParOf" srcId="{D99ED48C-2B59-4618-960F-ACEEC9DB7CAC}" destId="{231C1858-AAC3-4267-B09B-A65BA73B5461}" srcOrd="0" destOrd="0" presId="urn:microsoft.com/office/officeart/2008/layout/VerticalCurvedList"/>
    <dgm:cxn modelId="{DFBA6DDC-78A6-4A1C-AE2A-BF976E26E977}" type="presParOf" srcId="{BE81F454-7032-4660-B3BA-85A1B759E661}" destId="{2CBA5B36-003E-4D67-98B1-0CB38A6C77FD}" srcOrd="5" destOrd="0" presId="urn:microsoft.com/office/officeart/2008/layout/VerticalCurvedList"/>
    <dgm:cxn modelId="{10CC159C-5616-4063-9CC6-DE10057F49CE}" type="presParOf" srcId="{BE81F454-7032-4660-B3BA-85A1B759E661}" destId="{9CFE6D79-E5C3-495D-82E1-F4CCFF8D3201}" srcOrd="6" destOrd="0" presId="urn:microsoft.com/office/officeart/2008/layout/VerticalCurvedList"/>
    <dgm:cxn modelId="{1E579E22-1E65-42B8-B3A2-83BC77CC7224}" type="presParOf" srcId="{9CFE6D79-E5C3-495D-82E1-F4CCFF8D3201}" destId="{EA02522F-91D7-4E7B-B369-4D142F9363A0}" srcOrd="0" destOrd="0" presId="urn:microsoft.com/office/officeart/2008/layout/VerticalCurvedList"/>
    <dgm:cxn modelId="{2CE39DC4-CA91-43CE-BCF9-67597702E46A}" type="presParOf" srcId="{BE81F454-7032-4660-B3BA-85A1B759E661}" destId="{BAA641AF-4F9C-4472-930E-1AEC676AF649}" srcOrd="7" destOrd="0" presId="urn:microsoft.com/office/officeart/2008/layout/VerticalCurvedList"/>
    <dgm:cxn modelId="{E2CD6D46-2427-43B2-934F-807EA1E147FA}" type="presParOf" srcId="{BE81F454-7032-4660-B3BA-85A1B759E661}" destId="{867BA71F-A683-4ED9-BF3B-BB29934D4A2C}" srcOrd="8" destOrd="0" presId="urn:microsoft.com/office/officeart/2008/layout/VerticalCurvedList"/>
    <dgm:cxn modelId="{0A1E87E8-EA63-482E-AB3E-1476E1C5502C}" type="presParOf" srcId="{867BA71F-A683-4ED9-BF3B-BB29934D4A2C}" destId="{13DC2227-EA79-41A6-9B90-2EFBDAFA113C}" srcOrd="0" destOrd="0" presId="urn:microsoft.com/office/officeart/2008/layout/VerticalCurvedList"/>
    <dgm:cxn modelId="{828632D3-AF22-4B61-BD12-733F3160D070}" type="presParOf" srcId="{BE81F454-7032-4660-B3BA-85A1B759E661}" destId="{B39A2AAD-9242-4B4C-A90A-B66829DFE0FC}" srcOrd="9" destOrd="0" presId="urn:microsoft.com/office/officeart/2008/layout/VerticalCurvedList"/>
    <dgm:cxn modelId="{900DBDFA-04CD-4B38-822A-32C7FFE8428B}" type="presParOf" srcId="{BE81F454-7032-4660-B3BA-85A1B759E661}" destId="{F6FF4DF2-DB8C-4D36-A7ED-4142D30A4C42}" srcOrd="10" destOrd="0" presId="urn:microsoft.com/office/officeart/2008/layout/VerticalCurvedList"/>
    <dgm:cxn modelId="{321F0E4F-541D-4FDB-9244-378036C8D572}" type="presParOf" srcId="{F6FF4DF2-DB8C-4D36-A7ED-4142D30A4C42}" destId="{2DDF35DF-5007-4B88-A40D-0DC65B3E6632}" srcOrd="0" destOrd="0" presId="urn:microsoft.com/office/officeart/2008/layout/VerticalCurvedList"/>
    <dgm:cxn modelId="{79693BE6-79E6-4832-B257-EF91C72CB3BB}" type="presParOf" srcId="{BE81F454-7032-4660-B3BA-85A1B759E661}" destId="{9197F247-38D3-4ACC-8642-B522523D1321}" srcOrd="11" destOrd="0" presId="urn:microsoft.com/office/officeart/2008/layout/VerticalCurvedList"/>
    <dgm:cxn modelId="{B0E4967E-752C-45F7-AA24-B251A05405ED}" type="presParOf" srcId="{BE81F454-7032-4660-B3BA-85A1B759E661}" destId="{8C91EDB2-21BC-4FE5-80E4-809061350D61}" srcOrd="12" destOrd="0" presId="urn:microsoft.com/office/officeart/2008/layout/VerticalCurvedList"/>
    <dgm:cxn modelId="{4710FAF9-DB06-4231-8D2B-843CB601E7D8}" type="presParOf" srcId="{8C91EDB2-21BC-4FE5-80E4-809061350D61}" destId="{E4565C75-4832-42D0-A04C-C79560638F7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69AE-5354-433D-A2B5-7FBDB7241B65}">
      <dsp:nvSpPr>
        <dsp:cNvPr id="0" name=""/>
        <dsp:cNvSpPr/>
      </dsp:nvSpPr>
      <dsp:spPr>
        <a:xfrm>
          <a:off x="-5995269" y="-917386"/>
          <a:ext cx="7137024" cy="7137024"/>
        </a:xfrm>
        <a:prstGeom prst="blockArc">
          <a:avLst>
            <a:gd name="adj1" fmla="val 18900000"/>
            <a:gd name="adj2" fmla="val 2700000"/>
            <a:gd name="adj3" fmla="val 303"/>
          </a:avLst>
        </a:prstGeom>
        <a:noFill/>
        <a:ln w="285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E52357-A618-427F-84A8-5E068A97B1ED}">
      <dsp:nvSpPr>
        <dsp:cNvPr id="0" name=""/>
        <dsp:cNvSpPr/>
      </dsp:nvSpPr>
      <dsp:spPr>
        <a:xfrm>
          <a:off x="425258" y="279216"/>
          <a:ext cx="6872347" cy="558220"/>
        </a:xfrm>
        <a:prstGeom prst="rect">
          <a:avLst/>
        </a:prstGeom>
        <a:solidFill>
          <a:schemeClr val="accent2">
            <a:hueOff val="0"/>
            <a:satOff val="0"/>
            <a:lumOff val="0"/>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3088"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latin typeface="Arial" pitchFamily="34" charset="0"/>
              <a:cs typeface="Arial" pitchFamily="34" charset="0"/>
            </a:rPr>
            <a:t>Inequidad en el acceso al universal al </a:t>
          </a:r>
          <a:r>
            <a:rPr lang="es-ES" sz="1700" kern="1200" dirty="0" err="1" smtClean="0">
              <a:latin typeface="Arial" pitchFamily="34" charset="0"/>
              <a:cs typeface="Arial" pitchFamily="34" charset="0"/>
            </a:rPr>
            <a:t>AyS</a:t>
          </a:r>
          <a:r>
            <a:rPr lang="es-ES" sz="1700" kern="1200" dirty="0" smtClean="0">
              <a:latin typeface="Arial" pitchFamily="34" charset="0"/>
              <a:cs typeface="Arial" pitchFamily="34" charset="0"/>
            </a:rPr>
            <a:t> : i) Ricos y pobres; ii) Rurales y urbanas y iii) Grupos desatendidos vs población general</a:t>
          </a:r>
          <a:endParaRPr lang="es-ES" sz="1700" kern="1200" dirty="0">
            <a:latin typeface="Arial" pitchFamily="34" charset="0"/>
            <a:cs typeface="Arial" pitchFamily="34" charset="0"/>
          </a:endParaRPr>
        </a:p>
      </dsp:txBody>
      <dsp:txXfrm>
        <a:off x="425258" y="279216"/>
        <a:ext cx="6872347" cy="558220"/>
      </dsp:txXfrm>
    </dsp:sp>
    <dsp:sp modelId="{9364A1A2-4EE8-4E6F-80B5-EAB635B4D88F}">
      <dsp:nvSpPr>
        <dsp:cNvPr id="0" name=""/>
        <dsp:cNvSpPr/>
      </dsp:nvSpPr>
      <dsp:spPr>
        <a:xfrm>
          <a:off x="76370" y="209438"/>
          <a:ext cx="697776" cy="697776"/>
        </a:xfrm>
        <a:prstGeom prst="ellipse">
          <a:avLst/>
        </a:prstGeom>
        <a:solidFill>
          <a:schemeClr val="lt1">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157AC1-8F59-4B57-8636-9A83273BE838}">
      <dsp:nvSpPr>
        <dsp:cNvPr id="0" name=""/>
        <dsp:cNvSpPr/>
      </dsp:nvSpPr>
      <dsp:spPr>
        <a:xfrm>
          <a:off x="884433" y="1116441"/>
          <a:ext cx="6413172" cy="558220"/>
        </a:xfrm>
        <a:prstGeom prst="rect">
          <a:avLst/>
        </a:prstGeom>
        <a:solidFill>
          <a:schemeClr val="accent3">
            <a:hueOff val="0"/>
            <a:satOff val="0"/>
            <a:lumOff val="0"/>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3088"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latin typeface="Arial" pitchFamily="34" charset="0"/>
              <a:cs typeface="Arial" pitchFamily="34" charset="0"/>
            </a:rPr>
            <a:t>Mejorar la calidad de los servicios</a:t>
          </a:r>
          <a:endParaRPr lang="es-ES" sz="1700" kern="1200" dirty="0">
            <a:latin typeface="Arial" pitchFamily="34" charset="0"/>
            <a:cs typeface="Arial" pitchFamily="34" charset="0"/>
          </a:endParaRPr>
        </a:p>
      </dsp:txBody>
      <dsp:txXfrm>
        <a:off x="884433" y="1116441"/>
        <a:ext cx="6413172" cy="558220"/>
      </dsp:txXfrm>
    </dsp:sp>
    <dsp:sp modelId="{231C1858-AAC3-4267-B09B-A65BA73B5461}">
      <dsp:nvSpPr>
        <dsp:cNvPr id="0" name=""/>
        <dsp:cNvSpPr/>
      </dsp:nvSpPr>
      <dsp:spPr>
        <a:xfrm>
          <a:off x="535545" y="1046664"/>
          <a:ext cx="697776" cy="697776"/>
        </a:xfrm>
        <a:prstGeom prst="ellipse">
          <a:avLst/>
        </a:prstGeom>
        <a:solidFill>
          <a:schemeClr val="lt1">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BA5B36-003E-4D67-98B1-0CB38A6C77FD}">
      <dsp:nvSpPr>
        <dsp:cNvPr id="0" name=""/>
        <dsp:cNvSpPr/>
      </dsp:nvSpPr>
      <dsp:spPr>
        <a:xfrm>
          <a:off x="1094402" y="1953667"/>
          <a:ext cx="6203203" cy="558220"/>
        </a:xfrm>
        <a:prstGeom prst="rect">
          <a:avLst/>
        </a:prstGeom>
        <a:solidFill>
          <a:schemeClr val="accent4">
            <a:hueOff val="0"/>
            <a:satOff val="0"/>
            <a:lumOff val="0"/>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3088"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latin typeface="Arial" pitchFamily="34" charset="0"/>
              <a:cs typeface="Arial" pitchFamily="34" charset="0"/>
            </a:rPr>
            <a:t>Combatir los altos niveles de contaminación de las fuentes de agua</a:t>
          </a:r>
          <a:endParaRPr lang="es-ES" sz="1700" kern="1200" dirty="0">
            <a:latin typeface="Arial" pitchFamily="34" charset="0"/>
            <a:cs typeface="Arial" pitchFamily="34" charset="0"/>
          </a:endParaRPr>
        </a:p>
      </dsp:txBody>
      <dsp:txXfrm>
        <a:off x="1094402" y="1953667"/>
        <a:ext cx="6203203" cy="558220"/>
      </dsp:txXfrm>
    </dsp:sp>
    <dsp:sp modelId="{EA02522F-91D7-4E7B-B369-4D142F9363A0}">
      <dsp:nvSpPr>
        <dsp:cNvPr id="0" name=""/>
        <dsp:cNvSpPr/>
      </dsp:nvSpPr>
      <dsp:spPr>
        <a:xfrm>
          <a:off x="745514" y="1883889"/>
          <a:ext cx="697776" cy="697776"/>
        </a:xfrm>
        <a:prstGeom prst="ellipse">
          <a:avLst/>
        </a:prstGeom>
        <a:solidFill>
          <a:schemeClr val="lt1">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A641AF-4F9C-4472-930E-1AEC676AF649}">
      <dsp:nvSpPr>
        <dsp:cNvPr id="0" name=""/>
        <dsp:cNvSpPr/>
      </dsp:nvSpPr>
      <dsp:spPr>
        <a:xfrm>
          <a:off x="1094402" y="2790362"/>
          <a:ext cx="6203203" cy="558220"/>
        </a:xfrm>
        <a:prstGeom prst="rect">
          <a:avLst/>
        </a:prstGeom>
        <a:solidFill>
          <a:schemeClr val="accent5">
            <a:hueOff val="0"/>
            <a:satOff val="0"/>
            <a:lumOff val="0"/>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3088"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latin typeface="Arial" pitchFamily="34" charset="0"/>
              <a:cs typeface="Arial" pitchFamily="34" charset="0"/>
            </a:rPr>
            <a:t>Institucionalidad</a:t>
          </a:r>
          <a:endParaRPr lang="es-ES" sz="1700" kern="1200" dirty="0">
            <a:latin typeface="Arial" pitchFamily="34" charset="0"/>
            <a:cs typeface="Arial" pitchFamily="34" charset="0"/>
          </a:endParaRPr>
        </a:p>
      </dsp:txBody>
      <dsp:txXfrm>
        <a:off x="1094402" y="2790362"/>
        <a:ext cx="6203203" cy="558220"/>
      </dsp:txXfrm>
    </dsp:sp>
    <dsp:sp modelId="{13DC2227-EA79-41A6-9B90-2EFBDAFA113C}">
      <dsp:nvSpPr>
        <dsp:cNvPr id="0" name=""/>
        <dsp:cNvSpPr/>
      </dsp:nvSpPr>
      <dsp:spPr>
        <a:xfrm>
          <a:off x="745514" y="2720584"/>
          <a:ext cx="697776" cy="697776"/>
        </a:xfrm>
        <a:prstGeom prst="ellipse">
          <a:avLst/>
        </a:prstGeom>
        <a:solidFill>
          <a:schemeClr val="lt1">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9A2AAD-9242-4B4C-A90A-B66829DFE0FC}">
      <dsp:nvSpPr>
        <dsp:cNvPr id="0" name=""/>
        <dsp:cNvSpPr/>
      </dsp:nvSpPr>
      <dsp:spPr>
        <a:xfrm>
          <a:off x="884433" y="3627587"/>
          <a:ext cx="6413172" cy="558220"/>
        </a:xfrm>
        <a:prstGeom prst="rect">
          <a:avLst/>
        </a:prstGeom>
        <a:solidFill>
          <a:schemeClr val="accent6">
            <a:hueOff val="0"/>
            <a:satOff val="0"/>
            <a:lumOff val="0"/>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3088"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latin typeface="Arial" pitchFamily="34" charset="0"/>
              <a:cs typeface="Arial" pitchFamily="34" charset="0"/>
            </a:rPr>
            <a:t>Mejorar los sistemas de  vigilancia de la calidad del agua de consumo humano</a:t>
          </a:r>
          <a:endParaRPr lang="es-ES" sz="1700" kern="1200" dirty="0">
            <a:latin typeface="Arial" pitchFamily="34" charset="0"/>
            <a:cs typeface="Arial" pitchFamily="34" charset="0"/>
          </a:endParaRPr>
        </a:p>
      </dsp:txBody>
      <dsp:txXfrm>
        <a:off x="884433" y="3627587"/>
        <a:ext cx="6413172" cy="558220"/>
      </dsp:txXfrm>
    </dsp:sp>
    <dsp:sp modelId="{2DDF35DF-5007-4B88-A40D-0DC65B3E6632}">
      <dsp:nvSpPr>
        <dsp:cNvPr id="0" name=""/>
        <dsp:cNvSpPr/>
      </dsp:nvSpPr>
      <dsp:spPr>
        <a:xfrm>
          <a:off x="535545" y="3557809"/>
          <a:ext cx="697776" cy="697776"/>
        </a:xfrm>
        <a:prstGeom prst="ellipse">
          <a:avLst/>
        </a:prstGeom>
        <a:solidFill>
          <a:schemeClr val="lt1">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97F247-38D3-4ACC-8642-B522523D1321}">
      <dsp:nvSpPr>
        <dsp:cNvPr id="0" name=""/>
        <dsp:cNvSpPr/>
      </dsp:nvSpPr>
      <dsp:spPr>
        <a:xfrm>
          <a:off x="425258" y="4464812"/>
          <a:ext cx="6872347" cy="558220"/>
        </a:xfrm>
        <a:prstGeom prst="rect">
          <a:avLst/>
        </a:prstGeom>
        <a:solidFill>
          <a:schemeClr val="accent2">
            <a:hueOff val="0"/>
            <a:satOff val="0"/>
            <a:lumOff val="0"/>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3088" tIns="43180" rIns="43180" bIns="43180" numCol="1" spcCol="1270" anchor="ctr" anchorCtr="0">
          <a:noAutofit/>
        </a:bodyPr>
        <a:lstStyle/>
        <a:p>
          <a:pPr lvl="0" algn="l" defTabSz="755650">
            <a:lnSpc>
              <a:spcPct val="90000"/>
            </a:lnSpc>
            <a:spcBef>
              <a:spcPct val="0"/>
            </a:spcBef>
            <a:spcAft>
              <a:spcPct val="35000"/>
            </a:spcAft>
          </a:pPr>
          <a:r>
            <a:rPr lang="es-ES" sz="1700" b="0" i="0" kern="1200" dirty="0" smtClean="0">
              <a:latin typeface="Arial" pitchFamily="34" charset="0"/>
              <a:cs typeface="Arial" pitchFamily="34" charset="0"/>
            </a:rPr>
            <a:t>Implementar el enfoque epidemiológico para la definición de políticas y prácticas en el  Sector.</a:t>
          </a:r>
          <a:endParaRPr lang="es-ES" sz="1700" kern="1200" dirty="0">
            <a:latin typeface="Arial" pitchFamily="34" charset="0"/>
            <a:cs typeface="Arial" pitchFamily="34" charset="0"/>
          </a:endParaRPr>
        </a:p>
      </dsp:txBody>
      <dsp:txXfrm>
        <a:off x="425258" y="4464812"/>
        <a:ext cx="6872347" cy="558220"/>
      </dsp:txXfrm>
    </dsp:sp>
    <dsp:sp modelId="{E4565C75-4832-42D0-A04C-C79560638F7D}">
      <dsp:nvSpPr>
        <dsp:cNvPr id="0" name=""/>
        <dsp:cNvSpPr/>
      </dsp:nvSpPr>
      <dsp:spPr>
        <a:xfrm>
          <a:off x="76370" y="4395035"/>
          <a:ext cx="697776" cy="697776"/>
        </a:xfrm>
        <a:prstGeom prst="ellipse">
          <a:avLst/>
        </a:prstGeom>
        <a:solidFill>
          <a:schemeClr val="lt1">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0.15907</cdr:x>
      <cdr:y>0.03521</cdr:y>
    </cdr:from>
    <cdr:to>
      <cdr:x>0.27769</cdr:x>
      <cdr:y>0.63459</cdr:y>
    </cdr:to>
    <cdr:sp macro="" textlink="">
      <cdr:nvSpPr>
        <cdr:cNvPr id="2" name="TextBox 12"/>
        <cdr:cNvSpPr txBox="1"/>
      </cdr:nvSpPr>
      <cdr:spPr>
        <a:xfrm xmlns:a="http://schemas.openxmlformats.org/drawingml/2006/main" rot="16200000">
          <a:off x="-840250" y="1514114"/>
          <a:ext cx="3040359" cy="369332"/>
        </a:xfrm>
        <a:prstGeom xmlns:a="http://schemas.openxmlformats.org/drawingml/2006/main" prst="rect">
          <a:avLst/>
        </a:prstGeom>
        <a:noFill xmlns:a="http://schemas.openxmlformats.org/drawingml/2006/main"/>
        <a:ln xmlns:a="http://schemas.openxmlformats.org/drawingml/2006/main">
          <a:solidFill>
            <a:srgbClr val="92D050"/>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ES" dirty="0" smtClean="0"/>
            <a:t>Mejorado</a:t>
          </a:r>
          <a:endParaRPr lang="es-ES" dirty="0"/>
        </a:p>
      </cdr:txBody>
    </cdr:sp>
  </cdr:relSizeAnchor>
  <cdr:relSizeAnchor xmlns:cdr="http://schemas.openxmlformats.org/drawingml/2006/chartDrawing">
    <cdr:from>
      <cdr:x>0.54007</cdr:x>
      <cdr:y>0.2765</cdr:y>
    </cdr:from>
    <cdr:to>
      <cdr:x>0.65869</cdr:x>
      <cdr:y>0.63459</cdr:y>
    </cdr:to>
    <cdr:sp macro="" textlink="">
      <cdr:nvSpPr>
        <cdr:cNvPr id="3" name="TextBox 13"/>
        <cdr:cNvSpPr txBox="1"/>
      </cdr:nvSpPr>
      <cdr:spPr>
        <a:xfrm xmlns:a="http://schemas.openxmlformats.org/drawingml/2006/main" rot="16200000">
          <a:off x="957956" y="2126072"/>
          <a:ext cx="1816445" cy="369332"/>
        </a:xfrm>
        <a:prstGeom xmlns:a="http://schemas.openxmlformats.org/drawingml/2006/main" prst="rect">
          <a:avLst/>
        </a:prstGeom>
        <a:noFill xmlns:a="http://schemas.openxmlformats.org/drawingml/2006/main"/>
        <a:ln xmlns:a="http://schemas.openxmlformats.org/drawingml/2006/main">
          <a:solidFill>
            <a:srgbClr val="92D050"/>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ES" noProof="0" dirty="0" smtClean="0"/>
            <a:t>Básico</a:t>
          </a:r>
          <a:endParaRPr lang="es-ES" noProof="0" dirty="0"/>
        </a:p>
      </cdr:txBody>
    </cdr:sp>
  </cdr:relSizeAnchor>
  <cdr:relSizeAnchor xmlns:cdr="http://schemas.openxmlformats.org/drawingml/2006/chartDrawing">
    <cdr:from>
      <cdr:x>0.49558</cdr:x>
      <cdr:y>0.03916</cdr:y>
    </cdr:from>
    <cdr:to>
      <cdr:x>0.70317</cdr:x>
      <cdr:y>0.27928</cdr:y>
    </cdr:to>
    <cdr:sp macro="" textlink="">
      <cdr:nvSpPr>
        <cdr:cNvPr id="5" name="TextBox 15"/>
        <cdr:cNvSpPr txBox="1"/>
      </cdr:nvSpPr>
      <cdr:spPr>
        <a:xfrm xmlns:a="http://schemas.openxmlformats.org/drawingml/2006/main" rot="16200000">
          <a:off x="1257188" y="484482"/>
          <a:ext cx="1217980" cy="646331"/>
        </a:xfrm>
        <a:prstGeom xmlns:a="http://schemas.openxmlformats.org/drawingml/2006/main" prst="rect">
          <a:avLst/>
        </a:prstGeom>
        <a:noFill xmlns:a="http://schemas.openxmlformats.org/drawingml/2006/main"/>
        <a:ln xmlns:a="http://schemas.openxmlformats.org/drawingml/2006/main">
          <a:solidFill>
            <a:srgbClr val="92D050"/>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ES" sz="1200" noProof="0" dirty="0" smtClean="0"/>
            <a:t>Gestionado de Manera Segura</a:t>
          </a:r>
          <a:endParaRPr lang="es-ES" sz="1200" noProof="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5394F-371A-48CC-9BC6-FE955C6B42E1}" type="datetimeFigureOut">
              <a:rPr lang="en-US" smtClean="0"/>
              <a:t>12/5/2016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0CE0C-156C-43E0-88CC-FEED8E1B52A7}" type="slidenum">
              <a:rPr lang="en-US" smtClean="0"/>
              <a:t>‹Nº›</a:t>
            </a:fld>
            <a:endParaRPr lang="en-US"/>
          </a:p>
        </p:txBody>
      </p:sp>
    </p:spTree>
    <p:extLst>
      <p:ext uri="{BB962C8B-B14F-4D97-AF65-F5344CB8AC3E}">
        <p14:creationId xmlns:p14="http://schemas.microsoft.com/office/powerpoint/2010/main" val="96712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b="1" dirty="0" smtClean="0"/>
              <a:t>No discriminación y igualdad</a:t>
            </a:r>
            <a:r>
              <a:rPr lang="es-MX" dirty="0" smtClean="0"/>
              <a:t>:  Todas las personas son iguales ante la ley y nadie puede ser discriminado arbitrariamente </a:t>
            </a:r>
          </a:p>
          <a:p>
            <a:r>
              <a:rPr lang="es-MX" b="1" dirty="0" smtClean="0"/>
              <a:t>Participación y inclusión:  </a:t>
            </a:r>
            <a:r>
              <a:rPr lang="es-MX" dirty="0" smtClean="0"/>
              <a:t>Todas las personas tienen el </a:t>
            </a:r>
            <a:r>
              <a:rPr lang="es-MX" baseline="0" dirty="0" smtClean="0"/>
              <a:t> </a:t>
            </a:r>
            <a:r>
              <a:rPr lang="es-MX" dirty="0" smtClean="0"/>
              <a:t>derecho de participar de manera significativa, activa, y libre en </a:t>
            </a:r>
            <a:r>
              <a:rPr lang="es-MX" baseline="0" dirty="0" smtClean="0"/>
              <a:t> </a:t>
            </a:r>
            <a:r>
              <a:rPr lang="es-MX" dirty="0" smtClean="0"/>
              <a:t>los procesos de toma de decisión que les afecten </a:t>
            </a:r>
          </a:p>
          <a:p>
            <a:r>
              <a:rPr lang="es-MX" b="1" dirty="0" smtClean="0"/>
              <a:t>Transparencia</a:t>
            </a:r>
            <a:r>
              <a:rPr lang="es-MX" dirty="0" smtClean="0"/>
              <a:t>, acceso a la información y rendición de cuentas  (</a:t>
            </a:r>
            <a:r>
              <a:rPr lang="es-MX" dirty="0" err="1" smtClean="0"/>
              <a:t>Accountability</a:t>
            </a:r>
            <a:r>
              <a:rPr lang="es-MX" dirty="0" smtClean="0"/>
              <a:t>):   Para cumplir con los derecho humanos los estado deben ser transparentes. Los Estados y </a:t>
            </a:r>
          </a:p>
          <a:p>
            <a:r>
              <a:rPr lang="es-MX" dirty="0" smtClean="0"/>
              <a:t>otros responsables son requeridos de rendir cuentas al cumplir </a:t>
            </a:r>
            <a:r>
              <a:rPr lang="es-MX" baseline="0" dirty="0" smtClean="0"/>
              <a:t> </a:t>
            </a:r>
            <a:r>
              <a:rPr lang="es-MX" dirty="0" smtClean="0"/>
              <a:t>con sus obligaciones.</a:t>
            </a:r>
          </a:p>
          <a:p>
            <a:r>
              <a:rPr lang="es-MX" b="1" dirty="0" smtClean="0"/>
              <a:t>Realización progresiva </a:t>
            </a:r>
            <a:r>
              <a:rPr lang="es-MX" dirty="0" smtClean="0"/>
              <a:t>y uso máximo de los recursos: Todos los Estados deben adoptar medidas apropiadas con miras </a:t>
            </a:r>
            <a:r>
              <a:rPr lang="es-MX" baseline="0" dirty="0" smtClean="0"/>
              <a:t> </a:t>
            </a:r>
            <a:r>
              <a:rPr lang="es-MX" dirty="0" smtClean="0"/>
              <a:t>a lograr la plena efectividad de los derechos económicos, sociales y culturales hasta el máximo de los recursos de que se disponga.</a:t>
            </a:r>
            <a:endParaRPr lang="es-MX" dirty="0"/>
          </a:p>
        </p:txBody>
      </p:sp>
      <p:sp>
        <p:nvSpPr>
          <p:cNvPr id="4" name="3 Marcador de número de diapositiva"/>
          <p:cNvSpPr>
            <a:spLocks noGrp="1"/>
          </p:cNvSpPr>
          <p:nvPr>
            <p:ph type="sldNum" sz="quarter" idx="10"/>
          </p:nvPr>
        </p:nvSpPr>
        <p:spPr/>
        <p:txBody>
          <a:bodyPr/>
          <a:lstStyle/>
          <a:p>
            <a:fld id="{C370CE0C-156C-43E0-88CC-FEED8E1B52A7}" type="slidenum">
              <a:rPr lang="en-US" smtClean="0"/>
              <a:t>5</a:t>
            </a:fld>
            <a:endParaRPr lang="en-US"/>
          </a:p>
        </p:txBody>
      </p:sp>
    </p:spTree>
    <p:extLst>
      <p:ext uri="{BB962C8B-B14F-4D97-AF65-F5344CB8AC3E}">
        <p14:creationId xmlns:p14="http://schemas.microsoft.com/office/powerpoint/2010/main" val="394086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latin typeface="Arial" pitchFamily="34" charset="0"/>
                <a:cs typeface="Arial" pitchFamily="34" charset="0"/>
              </a:rPr>
              <a:t>La Estrategia de la OPS en el marco </a:t>
            </a:r>
            <a:r>
              <a:rPr lang="es-ES" altLang="es-ES" dirty="0" smtClean="0"/>
              <a:t>Salud Pública está orientado a intervenir en diferentes componentes enlazados con los Objetivos del Desarrollo Sostenible para proporcionar un ambiente saludable importante para la salud de nuestras poblaciones. Es así que estamos comprometidos en promover una gestión integral y segura del Agua y Saneamiento a través de la i) Promoción de los Planes de Seguridad de Agua y Planes de Seguridad de Saneamiento, que es una iniciativa de carácter internacional y multidisciplinario de la Gestión de Riegos a nivel de integral incluyendo al usuario final; ii) Agua y Saneamiento en Centros de Salud; iii) Fortalecimiento de Estrategias y Políticas en Agua y Saneamiento para ayudar a la toma de decisiones a nivel de los Gobiernos para el acceso a servicios sostenibles de calidad en Agua y Saneamiento.</a:t>
            </a:r>
          </a:p>
          <a:p>
            <a:endParaRPr lang="es-ES" altLang="es-ES" dirty="0" smtClean="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0566CC-6233-46B3-B0C2-B4B943DAF07D}" type="slidenum">
              <a:rPr lang="es-ES" altLang="es-ES" smtClean="0"/>
              <a:pPr eaLnBrk="1" hangingPunct="1"/>
              <a:t>20</a:t>
            </a:fld>
            <a:endParaRPr lang="es-ES" alt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E" smtClean="0"/>
          </a:p>
          <a:p>
            <a:pPr eaLnBrk="1" hangingPunct="1">
              <a:spcBef>
                <a:spcPct val="0"/>
              </a:spcBef>
            </a:pPr>
            <a:r>
              <a:rPr lang="es-MX" altLang="es-PE" smtClean="0"/>
              <a:t>Colocar animación que resalte la cobertura del PSA y del Enfoque tradicional. Una vez se muestren las imágenes se sugiere colocar alguna imagen llamativa como la que aparece en rosado para enfatizar en la conveniencia de los PSA. La idea es que estas mismas imágenes se manejen a lo largo del curso.</a:t>
            </a:r>
          </a:p>
        </p:txBody>
      </p:sp>
      <p:sp>
        <p:nvSpPr>
          <p:cNvPr id="368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DFF5D3D-C7BF-49AB-A537-B4782652FEB4}" type="slidenum">
              <a:rPr lang="es-MX" altLang="es-PE">
                <a:solidFill>
                  <a:prstClr val="black"/>
                </a:solidFill>
              </a:rPr>
              <a:pPr eaLnBrk="1" hangingPunct="1"/>
              <a:t>22</a:t>
            </a:fld>
            <a:endParaRPr lang="es-MX" altLang="es-PE">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370CE0C-156C-43E0-88CC-FEED8E1B52A7}" type="slidenum">
              <a:rPr lang="en-US" smtClean="0"/>
              <a:t>26</a:t>
            </a:fld>
            <a:endParaRPr lang="en-US"/>
          </a:p>
        </p:txBody>
      </p:sp>
    </p:spTree>
    <p:extLst>
      <p:ext uri="{BB962C8B-B14F-4D97-AF65-F5344CB8AC3E}">
        <p14:creationId xmlns:p14="http://schemas.microsoft.com/office/powerpoint/2010/main" val="334091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ltLang="pt-BR" smtClean="0"/>
              <a:t>&lt;#&gt;</a:t>
            </a:r>
            <a:endParaRPr lang="en-US" altLang="pt-BR"/>
          </a:p>
        </p:txBody>
      </p:sp>
    </p:spTree>
    <p:extLst>
      <p:ext uri="{BB962C8B-B14F-4D97-AF65-F5344CB8AC3E}">
        <p14:creationId xmlns:p14="http://schemas.microsoft.com/office/powerpoint/2010/main" val="142863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smtClean="0"/>
          </a:p>
          <a:p>
            <a:r>
              <a:rPr lang="es-MX" dirty="0" smtClean="0"/>
              <a:t>Plan de acción para la Gente el Planeta y la Prosperidad</a:t>
            </a:r>
            <a:r>
              <a:rPr lang="es-MX" baseline="0" dirty="0" smtClean="0"/>
              <a:t> </a:t>
            </a:r>
            <a:endParaRPr lang="es-MX" dirty="0" smtClean="0"/>
          </a:p>
          <a:p>
            <a:r>
              <a:rPr lang="es-MX" dirty="0" smtClean="0"/>
              <a:t>A los 17 goles que hay un total de 241 indicadores. Sin embargo, hay 11 indicadores "polivalentes", es decir los mismos indicadores aparecen en más de un objetivo. Por lo tanto, sólo hay 230 indicadores únicos SDG</a:t>
            </a:r>
            <a:endParaRPr lang="es-ES" dirty="0"/>
          </a:p>
        </p:txBody>
      </p:sp>
      <p:sp>
        <p:nvSpPr>
          <p:cNvPr id="4" name="3 Marcador de número de diapositiva"/>
          <p:cNvSpPr>
            <a:spLocks noGrp="1"/>
          </p:cNvSpPr>
          <p:nvPr>
            <p:ph type="sldNum" sz="quarter" idx="10"/>
          </p:nvPr>
        </p:nvSpPr>
        <p:spPr/>
        <p:txBody>
          <a:bodyPr/>
          <a:lstStyle/>
          <a:p>
            <a:fld id="{DAAB58A1-97F6-4FCC-A404-D675D1237D90}" type="slidenum">
              <a:rPr lang="es-ES" smtClean="0">
                <a:solidFill>
                  <a:prstClr val="black"/>
                </a:solidFill>
              </a:rPr>
              <a:pPr/>
              <a:t>9</a:t>
            </a:fld>
            <a:endParaRPr lang="es-ES">
              <a:solidFill>
                <a:prstClr val="black"/>
              </a:solidFill>
            </a:endParaRPr>
          </a:p>
        </p:txBody>
      </p:sp>
    </p:spTree>
    <p:extLst>
      <p:ext uri="{BB962C8B-B14F-4D97-AF65-F5344CB8AC3E}">
        <p14:creationId xmlns:p14="http://schemas.microsoft.com/office/powerpoint/2010/main" val="417396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8113E92-551A-4AC8-92E1-CA4AE0ADF6F4}" type="slidenum">
              <a:rPr lang="es-ES" smtClean="0"/>
              <a:t>10</a:t>
            </a:fld>
            <a:endParaRPr lang="es-ES"/>
          </a:p>
        </p:txBody>
      </p:sp>
    </p:spTree>
    <p:extLst>
      <p:ext uri="{BB962C8B-B14F-4D97-AF65-F5344CB8AC3E}">
        <p14:creationId xmlns:p14="http://schemas.microsoft.com/office/powerpoint/2010/main" val="114454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1664952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•Para 2030, lograr el acceso universal y equitativo al agua potable, a un precio asequible para todos</a:t>
            </a:r>
          </a:p>
          <a:p>
            <a:r>
              <a:rPr lang="es-MX" dirty="0" smtClean="0"/>
              <a:t>•Para 2030, lograr el acceso equitativo a servicios de saneamiento e higiene adecuados para todos y poner fin a la defecación al aire libre, prestando especial atención a las necesidades de las mujeres y las niñas y las personas en situaciones vulnerables</a:t>
            </a:r>
          </a:p>
          <a:p>
            <a:r>
              <a:rPr lang="es-MX" dirty="0" smtClean="0"/>
              <a:t>•Para 2030, mejorar la calidad del agua mediante la reducción de la contaminación, la eliminación del vertimiento y la reducción al mínimo de la descarga de materiales y productos químicos peligrosos, la reducción a la mitad del porcentaje de aguas residuales sin tratar y un aumento sustancial del reciclado y la reutilización en condiciones de seguridad a nivel mundial</a:t>
            </a:r>
          </a:p>
          <a:p>
            <a:r>
              <a:rPr lang="es-MX" dirty="0" smtClean="0"/>
              <a:t>•Para 2030, aumentar sustancialmente la utilización eficiente de los recursos hídricos en todos los sectores y asegurar la sostenibilidad de la extracción y el abastecimiento de agua dulce para hacer frente a la escasez de agua y reducir sustancialmente el número de personas que sufren de escasez de agua</a:t>
            </a:r>
          </a:p>
          <a:p>
            <a:r>
              <a:rPr lang="es-MX" dirty="0" smtClean="0"/>
              <a:t>•Para 2030, poner en práctica la gestión integrada de los recursos hídricos a todos los niveles, incluso mediante la cooperación transfronteriza, según proceda</a:t>
            </a:r>
          </a:p>
          <a:p>
            <a:r>
              <a:rPr lang="es-MX" dirty="0" smtClean="0"/>
              <a:t>•Para 2020, proteger y restablecer los ecosistemas relacionados con el agua, incluidos los bosques, las montañas, los humedales, los ríos, los acuíferos y los lagos</a:t>
            </a:r>
          </a:p>
          <a:p>
            <a:r>
              <a:rPr lang="es-MX" dirty="0" smtClean="0"/>
              <a:t>•Para 2030, ampliar la cooperación internacional y el apoyo prestado a los países en desarrollo para la creación de capacidad en actividades y programas relativos al agua y el saneamiento, incluidos el acopio y almacenamiento de agua, la desalinización, el aprovechamiento eficiente de los recursos hídricos, el tratamiento de aguas residuales y las tecnologías de reciclaje y reutilización</a:t>
            </a:r>
          </a:p>
          <a:p>
            <a:r>
              <a:rPr lang="es-MX" dirty="0" smtClean="0"/>
              <a:t>•Apoyar y fortalecer la participación de las comunidades locales en la mejora de la gestión del agua y el saneamiento</a:t>
            </a:r>
          </a:p>
          <a:p>
            <a:endParaRPr lang="es-MX" dirty="0" smtClean="0"/>
          </a:p>
          <a:p>
            <a:r>
              <a:rPr lang="es-MX" dirty="0" smtClean="0"/>
              <a:t> </a:t>
            </a:r>
            <a:endParaRPr lang="es-MX" dirty="0"/>
          </a:p>
        </p:txBody>
      </p:sp>
      <p:sp>
        <p:nvSpPr>
          <p:cNvPr id="4" name="3 Marcador de número de diapositiva"/>
          <p:cNvSpPr>
            <a:spLocks noGrp="1"/>
          </p:cNvSpPr>
          <p:nvPr>
            <p:ph type="sldNum" sz="quarter" idx="10"/>
          </p:nvPr>
        </p:nvSpPr>
        <p:spPr/>
        <p:txBody>
          <a:bodyPr/>
          <a:lstStyle/>
          <a:p>
            <a:fld id="{2307C95C-1D57-B342-A54D-52E70D6E3C51}" type="slidenum">
              <a:rPr lang="en-US" smtClean="0"/>
              <a:t>13</a:t>
            </a:fld>
            <a:endParaRPr lang="en-US"/>
          </a:p>
        </p:txBody>
      </p:sp>
    </p:spTree>
    <p:extLst>
      <p:ext uri="{BB962C8B-B14F-4D97-AF65-F5344CB8AC3E}">
        <p14:creationId xmlns:p14="http://schemas.microsoft.com/office/powerpoint/2010/main" val="1957076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effectLst/>
              </a:rPr>
              <a:t>JMP debe ir más allá del nivel básico de acceso y</a:t>
            </a:r>
            <a:r>
              <a:rPr lang="es-ES" baseline="0" dirty="0" smtClean="0">
                <a:effectLst/>
              </a:rPr>
              <a:t> </a:t>
            </a:r>
            <a:r>
              <a:rPr lang="es-ES" dirty="0" smtClean="0">
                <a:effectLst/>
              </a:rPr>
              <a:t>abordar la gestión segura de los servicios de agua potable, incluyendo dimensiones de la accesibilidad,</a:t>
            </a:r>
            <a:r>
              <a:rPr lang="es-ES" baseline="0" dirty="0" smtClean="0">
                <a:effectLst/>
              </a:rPr>
              <a:t> </a:t>
            </a:r>
            <a:r>
              <a:rPr lang="es-ES" dirty="0" smtClean="0">
                <a:effectLst/>
              </a:rPr>
              <a:t>disponibilidad y calidad. El indicador propuesto de 'seguridad se gestiona con servicios de agua potable “</a:t>
            </a:r>
          </a:p>
          <a:p>
            <a:endParaRPr lang="es-ES" dirty="0" smtClean="0">
              <a:effectLst/>
            </a:endParaRPr>
          </a:p>
          <a:p>
            <a:r>
              <a:rPr lang="es-MX" dirty="0" smtClean="0">
                <a:effectLst/>
              </a:rPr>
              <a:t>El acceso al agua y el saneamiento se consideran indicadores básicos socioeconómicos y de salud y los determinantes clave de la supervivencia infantil, materna y la salud de los niños, el bienestar de la familia, y la productividad económica. Instalaciones de agua potable y saneamiento también se utilizan en la construcción de los quintiles de riqueza utilizados por muchas encuestas de hogares integrados para analizar las desigualdades entre ricos y pobres. Por lo tanto, el acceso al agua potable y al saneamiento es un indicador básico para la mayoría de las encuestas de hogares</a:t>
            </a:r>
          </a:p>
          <a:p>
            <a:endParaRPr lang="es-MX" dirty="0" smtClean="0">
              <a:effectLst/>
            </a:endParaRPr>
          </a:p>
          <a:p>
            <a:r>
              <a:rPr lang="es-ES" dirty="0" smtClean="0">
                <a:effectLst/>
              </a:rPr>
              <a:t>Los datos sobre la disponibilidad y fecal y la calidad química del agua potable, y la regulación de las autoridades apropiadas serán recogidos por JMP a través de consultas con los departamentos gubernamentales responsables de abastecimiento de agua y la regulación</a:t>
            </a:r>
          </a:p>
          <a:p>
            <a:r>
              <a:rPr lang="es-MX" dirty="0" smtClean="0">
                <a:effectLst/>
              </a:rPr>
              <a:t>Los datos sobre la disponibilidad y la seguridad del agua potable es cada vez más disponibles a través de una combinación de encuestas de hogares y fuentes administrativas incluidos los reguladores, pero las definiciones aún no se han estandarizado.</a:t>
            </a:r>
          </a:p>
          <a:p>
            <a:r>
              <a:rPr lang="es-MX" dirty="0" smtClean="0">
                <a:effectLst/>
              </a:rPr>
              <a:t>Los datos sobre la contaminación fecal y química, extraídos de las encuestas de hogares y bases de datos normativos, no cubren todos los países inmediatamente.</a:t>
            </a:r>
          </a:p>
          <a:p>
            <a:r>
              <a:rPr lang="es-MX" dirty="0" smtClean="0">
                <a:effectLst/>
              </a:rPr>
              <a:t>Sin embargo, existen datos suficientes para hacer estimaciones globales y regionales de seguridad gestionada</a:t>
            </a:r>
          </a:p>
          <a:p>
            <a:r>
              <a:rPr lang="es-ES" dirty="0" smtClean="0">
                <a:effectLst/>
              </a:rPr>
              <a:t>6.1.1  Las encuestas de hogares y censos actualmente proporcionan información sobre</a:t>
            </a:r>
            <a:r>
              <a:rPr lang="es-ES" baseline="0" dirty="0" smtClean="0">
                <a:effectLst/>
              </a:rPr>
              <a:t> </a:t>
            </a:r>
            <a:r>
              <a:rPr lang="es-ES" dirty="0" smtClean="0">
                <a:effectLst/>
              </a:rPr>
              <a:t>tipos de fuentes básicas de agua potable enumerados anteriormente, y también indican si las fuentes están en</a:t>
            </a:r>
            <a:r>
              <a:rPr lang="es-ES" baseline="0" dirty="0" smtClean="0">
                <a:effectLst/>
              </a:rPr>
              <a:t> </a:t>
            </a:r>
            <a:r>
              <a:rPr lang="es-ES" dirty="0" smtClean="0">
                <a:effectLst/>
              </a:rPr>
              <a:t>local. Estas fuentes de datos a menudo tienen información sobre la disponibilidad de agua y cada vez más en la calidad del agua en los hogares, a través de la prueba directa de agua potable para la contaminación fecal o químico. Estos datos se combinan con los datos sobre la disponibilidad y el cumplimiento con los estándares de calidad del agua potable (fecal y química) de los informes administrativos o los organismos reguladores</a:t>
            </a:r>
            <a:endParaRPr lang="es-MX" dirty="0" smtClean="0">
              <a:effectLst/>
            </a:endParaRPr>
          </a:p>
          <a:p>
            <a:endParaRPr lang="es-MX" dirty="0" smtClean="0">
              <a:effectLst/>
            </a:endParaRPr>
          </a:p>
          <a:p>
            <a:endParaRPr lang="es-MX" dirty="0" smtClean="0">
              <a:effectLst/>
            </a:endParaRPr>
          </a:p>
          <a:p>
            <a:endParaRPr lang="es-MX" dirty="0" smtClean="0">
              <a:effectLst/>
            </a:endParaRPr>
          </a:p>
          <a:p>
            <a:r>
              <a:rPr lang="es-MX" dirty="0" smtClean="0">
                <a:effectLst/>
              </a:rPr>
              <a:t>6</a:t>
            </a:r>
            <a:r>
              <a:rPr lang="es-ES" dirty="0" smtClean="0">
                <a:effectLst/>
              </a:rPr>
              <a:t>.2.1 Las encuestas de hogares y censos proporcionan datos sobre el uso de los tipos de</a:t>
            </a:r>
            <a:r>
              <a:rPr lang="es-ES" baseline="0" dirty="0" smtClean="0">
                <a:effectLst/>
              </a:rPr>
              <a:t> </a:t>
            </a:r>
            <a:r>
              <a:rPr lang="es-ES" dirty="0" smtClean="0">
                <a:effectLst/>
              </a:rPr>
              <a:t>instalaciones sanitarias básicas. El porcentaje de la población que utiliza servicios de saneamiento gestionadas de forma segura se calcula mediante la combinación de datos sobre la proporción de la población que utiliza diferentes tipos de instalaciones básicas de saneamiento con las estimaciones de la</a:t>
            </a:r>
            <a:r>
              <a:rPr lang="es-ES" baseline="0" dirty="0" smtClean="0">
                <a:effectLst/>
              </a:rPr>
              <a:t> </a:t>
            </a:r>
            <a:r>
              <a:rPr lang="es-ES" dirty="0" smtClean="0">
                <a:effectLst/>
              </a:rPr>
              <a:t>proporción de residuos fecales que está dispuesta de forma segura in situ o tratados in situ.</a:t>
            </a:r>
            <a:endParaRPr lang="es-MX" dirty="0" smtClean="0">
              <a:effectLst/>
            </a:endParaRPr>
          </a:p>
          <a:p>
            <a:endParaRPr lang="es-ES" dirty="0" smtClean="0">
              <a:effectLst/>
            </a:endParaRPr>
          </a:p>
          <a:p>
            <a:r>
              <a:rPr lang="es-ES" dirty="0" smtClean="0">
                <a:effectLst/>
              </a:rPr>
              <a:t>6.3.1 El agua residual tratada de forma segura se calcula mediante la combinación del</a:t>
            </a:r>
            <a:r>
              <a:rPr lang="es-ES" baseline="0" dirty="0" smtClean="0">
                <a:effectLst/>
              </a:rPr>
              <a:t> </a:t>
            </a:r>
            <a:r>
              <a:rPr lang="es-ES" dirty="0" smtClean="0">
                <a:effectLst/>
              </a:rPr>
              <a:t>porcentaje de los hogares (aguas residuales y lodos fecales) de aguas residuales y el porcentaje de aguas residuales de industrias peligrosas tratados</a:t>
            </a:r>
            <a:endParaRPr lang="es-MX" dirty="0" smtClean="0"/>
          </a:p>
          <a:p>
            <a:endParaRPr lang="es-MX" dirty="0" smtClean="0"/>
          </a:p>
          <a:p>
            <a:r>
              <a:rPr lang="es-MX" dirty="0" smtClean="0"/>
              <a:t>Análisis Mundial y la Evaluación del Agua potable y Saneamiento (GLAAS) </a:t>
            </a:r>
          </a:p>
          <a:p>
            <a:r>
              <a:rPr lang="es-MX" dirty="0" smtClean="0"/>
              <a:t>el agua potable,  el saneamiento y los problemas de higiene) proporciona bianualmente la   información financiera, humanos, económicos, legales, de planificación, políticas, gobernanza) para garantizar los servicios de agua, saneamiento e higiene para el saneamiento, la higiene y el agua potable” que tiene como objetivo realizar un seguimiento de la información financiera en el sector </a:t>
            </a:r>
          </a:p>
          <a:p>
            <a:endParaRPr lang="es-MX" dirty="0" smtClean="0"/>
          </a:p>
          <a:p>
            <a:r>
              <a:rPr lang="es-MX" b="1" dirty="0" smtClean="0">
                <a:solidFill>
                  <a:srgbClr val="FF0000"/>
                </a:solidFill>
              </a:rPr>
              <a:t>GEMI, </a:t>
            </a:r>
            <a:r>
              <a:rPr lang="es-MX" dirty="0" smtClean="0"/>
              <a:t>se está desarrollando actualmente, la integración y la ampliación de los esfuerzos existentes para garantizar el seguimiento armonizado de todo el ciclo del agua.</a:t>
            </a:r>
          </a:p>
          <a:p>
            <a:r>
              <a:rPr lang="es-MX" b="1" dirty="0" smtClean="0"/>
              <a:t>GLASS </a:t>
            </a:r>
            <a:r>
              <a:rPr lang="es-MX" dirty="0" smtClean="0"/>
              <a:t>El Análisis Mundial y la Evaluación del Agua Potable y el Saneamiento </a:t>
            </a:r>
            <a:endParaRPr lang="es-MX" b="1" dirty="0" smtClean="0"/>
          </a:p>
          <a:p>
            <a:endParaRPr lang="es-MX" dirty="0" smtClean="0"/>
          </a:p>
          <a:p>
            <a:r>
              <a:rPr lang="es-MX" dirty="0" smtClean="0"/>
              <a:t>http://www.unwater.org/gemi/en/ </a:t>
            </a:r>
            <a:endParaRPr lang="es-MX" dirty="0"/>
          </a:p>
        </p:txBody>
      </p:sp>
      <p:sp>
        <p:nvSpPr>
          <p:cNvPr id="4" name="3 Marcador de número de diapositiva"/>
          <p:cNvSpPr>
            <a:spLocks noGrp="1"/>
          </p:cNvSpPr>
          <p:nvPr>
            <p:ph type="sldNum" sz="quarter" idx="10"/>
          </p:nvPr>
        </p:nvSpPr>
        <p:spPr/>
        <p:txBody>
          <a:bodyPr/>
          <a:lstStyle/>
          <a:p>
            <a:fld id="{2307C95C-1D57-B342-A54D-52E70D6E3C51}" type="slidenum">
              <a:rPr lang="en-US" smtClean="0"/>
              <a:t>14</a:t>
            </a:fld>
            <a:endParaRPr lang="en-US"/>
          </a:p>
        </p:txBody>
      </p:sp>
    </p:spTree>
    <p:extLst>
      <p:ext uri="{BB962C8B-B14F-4D97-AF65-F5344CB8AC3E}">
        <p14:creationId xmlns:p14="http://schemas.microsoft.com/office/powerpoint/2010/main" val="207928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Agua potable es el agua que se utiliza para usos domésticos, para beber, cocinar y para higiene personal.</a:t>
            </a:r>
          </a:p>
          <a:p>
            <a:r>
              <a:rPr lang="es-MX" dirty="0" smtClean="0"/>
              <a:t>El agua potable se considera segura si cumple ciertas normas microbiológicas y químicas concernientes a la calidad del agua potable; las Guías para la calidad del agua potable de la OMS (cuarta edición, 2011) proporcionan orientación a ese respecto.</a:t>
            </a:r>
          </a:p>
          <a:p>
            <a:r>
              <a:rPr lang="es-MX" dirty="0" smtClean="0"/>
              <a:t>El acceso al agua potable se evalúa con referencia al indicador sustitutivo: la proporción de personas que utilizan una fuente de agua potable mejorada: conexiones domiciliarias; grifos públicos; pozos perforados; pozo excavado protegido; manantial protegido; y acopio de agua de lluvia.</a:t>
            </a:r>
          </a:p>
          <a:p>
            <a:r>
              <a:rPr lang="es-MX" dirty="0" smtClean="0"/>
              <a:t>Conexiones domiciliarias de agua potable – agua corriente en vivienda, patio o solar.</a:t>
            </a:r>
          </a:p>
          <a:p>
            <a:r>
              <a:rPr lang="es-MX" dirty="0" smtClean="0"/>
              <a:t>Una fuente de agua potable mejorada es una fuente que por el tipo de construcción protege apropiadamente el agua de la contaminación exterior, en particular de la materia fecal. Ejemplos comunes:</a:t>
            </a:r>
          </a:p>
          <a:p>
            <a:r>
              <a:rPr lang="es-MX" dirty="0" smtClean="0"/>
              <a:t>conexión domiciliaria de agua </a:t>
            </a:r>
            <a:r>
              <a:rPr lang="es-MX" dirty="0" err="1" smtClean="0"/>
              <a:t>corrient</a:t>
            </a:r>
            <a:r>
              <a:rPr lang="es-MX" dirty="0" smtClean="0"/>
              <a:t>;</a:t>
            </a:r>
          </a:p>
          <a:p>
            <a:r>
              <a:rPr lang="es-MX" dirty="0" smtClean="0"/>
              <a:t>grifo público;</a:t>
            </a:r>
          </a:p>
          <a:p>
            <a:r>
              <a:rPr lang="es-MX" dirty="0" smtClean="0"/>
              <a:t>pozo perforado;</a:t>
            </a:r>
          </a:p>
          <a:p>
            <a:r>
              <a:rPr lang="es-MX" dirty="0" smtClean="0"/>
              <a:t>pozo excavado protegido;</a:t>
            </a:r>
          </a:p>
          <a:p>
            <a:r>
              <a:rPr lang="es-MX" dirty="0" smtClean="0"/>
              <a:t>manantial protegido;</a:t>
            </a:r>
          </a:p>
          <a:p>
            <a:r>
              <a:rPr lang="es-MX" dirty="0" smtClean="0"/>
              <a:t>acopio de agua de lluvia</a:t>
            </a:r>
          </a:p>
          <a:p>
            <a:r>
              <a:rPr lang="es-MX" dirty="0" smtClean="0"/>
              <a:t>Las fuentes de agua potable no mejoradas incluyen:</a:t>
            </a:r>
          </a:p>
          <a:p>
            <a:r>
              <a:rPr lang="es-MX" dirty="0" smtClean="0"/>
              <a:t>pozos excavados no protegidos;</a:t>
            </a:r>
          </a:p>
          <a:p>
            <a:r>
              <a:rPr lang="es-MX" dirty="0" smtClean="0"/>
              <a:t>manantiales no protegidos;</a:t>
            </a:r>
          </a:p>
          <a:p>
            <a:r>
              <a:rPr lang="es-MX" dirty="0" smtClean="0"/>
              <a:t>aguas superficiales (río, embalse, lago, estanque, arroyo, canal, canal de riego);</a:t>
            </a:r>
          </a:p>
          <a:p>
            <a:r>
              <a:rPr lang="es-MX" dirty="0" smtClean="0"/>
              <a:t>agua distribuida por un vendedor (carro con un pequeño depósito/bidón, camión cisterna);</a:t>
            </a:r>
          </a:p>
          <a:p>
            <a:r>
              <a:rPr lang="es-MX" dirty="0" smtClean="0"/>
              <a:t>agua en botella;</a:t>
            </a:r>
          </a:p>
          <a:p>
            <a:r>
              <a:rPr lang="es-MX" dirty="0" smtClean="0"/>
              <a:t>agua distribuida por un camión cisterna.</a:t>
            </a:r>
          </a:p>
          <a:p>
            <a:endParaRPr lang="es-MX" dirty="0"/>
          </a:p>
        </p:txBody>
      </p:sp>
      <p:sp>
        <p:nvSpPr>
          <p:cNvPr id="4" name="3 Marcador de número de diapositiva"/>
          <p:cNvSpPr>
            <a:spLocks noGrp="1"/>
          </p:cNvSpPr>
          <p:nvPr>
            <p:ph type="sldNum" sz="quarter" idx="10"/>
          </p:nvPr>
        </p:nvSpPr>
        <p:spPr/>
        <p:txBody>
          <a:bodyPr/>
          <a:lstStyle/>
          <a:p>
            <a:fld id="{2307C95C-1D57-B342-A54D-52E70D6E3C51}" type="slidenum">
              <a:rPr lang="en-US" smtClean="0"/>
              <a:t>16</a:t>
            </a:fld>
            <a:endParaRPr lang="en-US"/>
          </a:p>
        </p:txBody>
      </p:sp>
    </p:spTree>
    <p:extLst>
      <p:ext uri="{BB962C8B-B14F-4D97-AF65-F5344CB8AC3E}">
        <p14:creationId xmlns:p14="http://schemas.microsoft.com/office/powerpoint/2010/main" val="218436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El saneamiento mejorado incluye los servicios de saneamiento que higiénicamente impiden el contacto de los seres humanos con excretas humanas.</a:t>
            </a:r>
          </a:p>
          <a:p>
            <a:r>
              <a:rPr lang="es-MX" dirty="0" smtClean="0"/>
              <a:t>El acceso a servicios de saneamiento básicos se evalúa con referencia al indicador sustitutivo: la proporción de personas que utilizan servicios de saneamiento mejorados (por ejemplo, conexiones cloacales, fosas sépticas, letrinas de sifón, letrinas de pozo mejoradas y ventiladas y letrinas con losas o pozos cubiertos.</a:t>
            </a:r>
          </a:p>
          <a:p>
            <a:r>
              <a:rPr lang="es-MX" dirty="0" smtClean="0"/>
              <a:t>Los sistemas de saneamiento compartidos son otro tipo de sistemas de saneamiento mejorados aceptables compartidos por dos o más familias. Los sistemas compartidos incluyen baños públicos y no se consideran mejorados.</a:t>
            </a:r>
          </a:p>
          <a:p>
            <a:r>
              <a:rPr lang="es-MX" dirty="0" smtClean="0"/>
              <a:t>Los servicios de saneamiento no mejorados no garantizan que las excretas humanas se separen higiénicamente del contacto humano, e incluyen:</a:t>
            </a:r>
          </a:p>
          <a:p>
            <a:r>
              <a:rPr lang="es-MX" dirty="0" smtClean="0"/>
              <a:t>letrinas de pozo sin losas o plataformas o pozos abiertos;</a:t>
            </a:r>
          </a:p>
          <a:p>
            <a:r>
              <a:rPr lang="es-MX" dirty="0" smtClean="0"/>
              <a:t>letrinas suspendidas;</a:t>
            </a:r>
          </a:p>
          <a:p>
            <a:r>
              <a:rPr lang="es-MX" dirty="0" smtClean="0"/>
              <a:t>letrinas de cubo;</a:t>
            </a:r>
          </a:p>
          <a:p>
            <a:r>
              <a:rPr lang="es-MX" dirty="0" smtClean="0"/>
              <a:t>la defecación al aire libre en campos, bosques, matorrales, masas de agua u otros espacios abiertos, o la eliminación de heces humanas junto con otros tipos de desechos sólidos.</a:t>
            </a:r>
          </a:p>
          <a:p>
            <a:endParaRPr lang="es-MX" dirty="0"/>
          </a:p>
        </p:txBody>
      </p:sp>
      <p:sp>
        <p:nvSpPr>
          <p:cNvPr id="4" name="3 Marcador de número de diapositiva"/>
          <p:cNvSpPr>
            <a:spLocks noGrp="1"/>
          </p:cNvSpPr>
          <p:nvPr>
            <p:ph type="sldNum" sz="quarter" idx="10"/>
          </p:nvPr>
        </p:nvSpPr>
        <p:spPr/>
        <p:txBody>
          <a:bodyPr/>
          <a:lstStyle/>
          <a:p>
            <a:fld id="{2307C95C-1D57-B342-A54D-52E70D6E3C51}" type="slidenum">
              <a:rPr lang="en-US" smtClean="0"/>
              <a:t>18</a:t>
            </a:fld>
            <a:endParaRPr lang="en-US"/>
          </a:p>
        </p:txBody>
      </p:sp>
    </p:spTree>
    <p:extLst>
      <p:ext uri="{BB962C8B-B14F-4D97-AF65-F5344CB8AC3E}">
        <p14:creationId xmlns:p14="http://schemas.microsoft.com/office/powerpoint/2010/main" val="2738055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
        <p:nvSpPr>
          <p:cNvPr id="5"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t>Título</a:t>
            </a:r>
            <a:r>
              <a:rPr lang="en-US" dirty="0" smtClean="0"/>
              <a:t> de la </a:t>
            </a:r>
            <a:r>
              <a:rPr lang="en-US" dirty="0" err="1" smtClean="0"/>
              <a:t>presentación</a:t>
            </a:r>
            <a:endParaRPr lang="en-US" dirty="0"/>
          </a:p>
        </p:txBody>
      </p:sp>
      <p:sp>
        <p:nvSpPr>
          <p:cNvPr id="6"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t>‹Nº›</a:t>
            </a:fld>
            <a:endParaRPr lang="en-US"/>
          </a:p>
        </p:txBody>
      </p:sp>
    </p:spTree>
    <p:extLst>
      <p:ext uri="{BB962C8B-B14F-4D97-AF65-F5344CB8AC3E}">
        <p14:creationId xmlns:p14="http://schemas.microsoft.com/office/powerpoint/2010/main" val="110170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t>Título</a:t>
            </a:r>
            <a:r>
              <a:rPr lang="en-US" dirty="0" smtClean="0"/>
              <a:t> de la </a:t>
            </a:r>
            <a:r>
              <a:rPr lang="en-US" dirty="0" err="1" smtClean="0"/>
              <a:t>presentación</a:t>
            </a:r>
            <a:endParaRPr lang="en-US" dirty="0"/>
          </a:p>
        </p:txBody>
      </p:sp>
      <p:sp>
        <p:nvSpPr>
          <p:cNvPr id="9"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t>‹Nº›</a:t>
            </a:fld>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260124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t>Título</a:t>
            </a:r>
            <a:r>
              <a:rPr lang="en-US" dirty="0" smtClean="0"/>
              <a:t> de la </a:t>
            </a:r>
            <a:r>
              <a:rPr lang="en-US" dirty="0" err="1" smtClean="0"/>
              <a:t>presentación</a:t>
            </a:r>
            <a:endParaRPr lang="en-US" dirty="0"/>
          </a:p>
        </p:txBody>
      </p:sp>
      <p:sp>
        <p:nvSpPr>
          <p:cNvPr id="9"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t>‹Nº›</a:t>
            </a:fld>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2747676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vider">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Rectangle 5"/>
          <p:cNvSpPr/>
          <p:nvPr userDrawn="1"/>
        </p:nvSpPr>
        <p:spPr>
          <a:xfrm rot="20930828">
            <a:off x="-221102" y="4829431"/>
            <a:ext cx="10077217" cy="2985697"/>
          </a:xfrm>
          <a:custGeom>
            <a:avLst/>
            <a:gdLst>
              <a:gd name="connsiteX0" fmla="*/ 0 w 11125996"/>
              <a:gd name="connsiteY0" fmla="*/ 0 h 6191978"/>
              <a:gd name="connsiteX1" fmla="*/ 11125996 w 11125996"/>
              <a:gd name="connsiteY1" fmla="*/ 0 h 6191978"/>
              <a:gd name="connsiteX2" fmla="*/ 11125996 w 11125996"/>
              <a:gd name="connsiteY2" fmla="*/ 6191978 h 6191978"/>
              <a:gd name="connsiteX3" fmla="*/ 0 w 11125996"/>
              <a:gd name="connsiteY3" fmla="*/ 6191978 h 6191978"/>
              <a:gd name="connsiteX4" fmla="*/ 0 w 11125996"/>
              <a:gd name="connsiteY4" fmla="*/ 0 h 6191978"/>
              <a:gd name="connsiteX0" fmla="*/ 0 w 11125996"/>
              <a:gd name="connsiteY0" fmla="*/ 0 h 6191978"/>
              <a:gd name="connsiteX1" fmla="*/ 11125996 w 11125996"/>
              <a:gd name="connsiteY1" fmla="*/ 0 h 6191978"/>
              <a:gd name="connsiteX2" fmla="*/ 10320030 w 11125996"/>
              <a:gd name="connsiteY2" fmla="*/ 4160702 h 6191978"/>
              <a:gd name="connsiteX3" fmla="*/ 0 w 11125996"/>
              <a:gd name="connsiteY3" fmla="*/ 6191978 h 6191978"/>
              <a:gd name="connsiteX4" fmla="*/ 0 w 11125996"/>
              <a:gd name="connsiteY4" fmla="*/ 0 h 6191978"/>
              <a:gd name="connsiteX0" fmla="*/ 0 w 11125996"/>
              <a:gd name="connsiteY0" fmla="*/ 0 h 4160702"/>
              <a:gd name="connsiteX1" fmla="*/ 11125996 w 11125996"/>
              <a:gd name="connsiteY1" fmla="*/ 0 h 4160702"/>
              <a:gd name="connsiteX2" fmla="*/ 10320030 w 11125996"/>
              <a:gd name="connsiteY2" fmla="*/ 4160702 h 4160702"/>
              <a:gd name="connsiteX3" fmla="*/ 341947 w 11125996"/>
              <a:gd name="connsiteY3" fmla="*/ 2162777 h 4160702"/>
              <a:gd name="connsiteX4" fmla="*/ 0 w 11125996"/>
              <a:gd name="connsiteY4" fmla="*/ 0 h 4160702"/>
              <a:gd name="connsiteX0" fmla="*/ 0 w 11125996"/>
              <a:gd name="connsiteY0" fmla="*/ 0 h 4160702"/>
              <a:gd name="connsiteX1" fmla="*/ 11125996 w 11125996"/>
              <a:gd name="connsiteY1" fmla="*/ 0 h 4160702"/>
              <a:gd name="connsiteX2" fmla="*/ 10320030 w 11125996"/>
              <a:gd name="connsiteY2" fmla="*/ 4160702 h 4160702"/>
              <a:gd name="connsiteX3" fmla="*/ 411971 w 11125996"/>
              <a:gd name="connsiteY3" fmla="*/ 2126317 h 4160702"/>
              <a:gd name="connsiteX4" fmla="*/ 0 w 11125996"/>
              <a:gd name="connsiteY4" fmla="*/ 0 h 4160702"/>
              <a:gd name="connsiteX0" fmla="*/ 441615 w 10714025"/>
              <a:gd name="connsiteY0" fmla="*/ 4922 h 4160702"/>
              <a:gd name="connsiteX1" fmla="*/ 10714025 w 10714025"/>
              <a:gd name="connsiteY1" fmla="*/ 0 h 4160702"/>
              <a:gd name="connsiteX2" fmla="*/ 9908059 w 10714025"/>
              <a:gd name="connsiteY2" fmla="*/ 4160702 h 4160702"/>
              <a:gd name="connsiteX3" fmla="*/ 0 w 10714025"/>
              <a:gd name="connsiteY3" fmla="*/ 2126317 h 4160702"/>
              <a:gd name="connsiteX4" fmla="*/ 441615 w 10714025"/>
              <a:gd name="connsiteY4" fmla="*/ 4922 h 4160702"/>
              <a:gd name="connsiteX0" fmla="*/ 441615 w 10537515"/>
              <a:gd name="connsiteY0" fmla="*/ 2023 h 4157803"/>
              <a:gd name="connsiteX1" fmla="*/ 10537515 w 10537515"/>
              <a:gd name="connsiteY1" fmla="*/ 0 h 4157803"/>
              <a:gd name="connsiteX2" fmla="*/ 9908059 w 10537515"/>
              <a:gd name="connsiteY2" fmla="*/ 4157803 h 4157803"/>
              <a:gd name="connsiteX3" fmla="*/ 0 w 10537515"/>
              <a:gd name="connsiteY3" fmla="*/ 2123418 h 4157803"/>
              <a:gd name="connsiteX4" fmla="*/ 441615 w 10537515"/>
              <a:gd name="connsiteY4" fmla="*/ 2023 h 4157803"/>
              <a:gd name="connsiteX0" fmla="*/ 441615 w 10537515"/>
              <a:gd name="connsiteY0" fmla="*/ 2023 h 4078415"/>
              <a:gd name="connsiteX1" fmla="*/ 10537515 w 10537515"/>
              <a:gd name="connsiteY1" fmla="*/ 0 h 4078415"/>
              <a:gd name="connsiteX2" fmla="*/ 9760339 w 10537515"/>
              <a:gd name="connsiteY2" fmla="*/ 4078415 h 4078415"/>
              <a:gd name="connsiteX3" fmla="*/ 0 w 10537515"/>
              <a:gd name="connsiteY3" fmla="*/ 2123418 h 4078415"/>
              <a:gd name="connsiteX4" fmla="*/ 441615 w 10537515"/>
              <a:gd name="connsiteY4" fmla="*/ 2023 h 4078415"/>
              <a:gd name="connsiteX0" fmla="*/ 384553 w 10480453"/>
              <a:gd name="connsiteY0" fmla="*/ 2023 h 4078415"/>
              <a:gd name="connsiteX1" fmla="*/ 10480453 w 10480453"/>
              <a:gd name="connsiteY1" fmla="*/ 0 h 4078415"/>
              <a:gd name="connsiteX2" fmla="*/ 9703277 w 10480453"/>
              <a:gd name="connsiteY2" fmla="*/ 4078415 h 4078415"/>
              <a:gd name="connsiteX3" fmla="*/ 0 w 10480453"/>
              <a:gd name="connsiteY3" fmla="*/ 1770244 h 4078415"/>
              <a:gd name="connsiteX4" fmla="*/ 384553 w 10480453"/>
              <a:gd name="connsiteY4" fmla="*/ 2023 h 4078415"/>
              <a:gd name="connsiteX0" fmla="*/ 289163 w 10385063"/>
              <a:gd name="connsiteY0" fmla="*/ 2023 h 4078415"/>
              <a:gd name="connsiteX1" fmla="*/ 10385063 w 10385063"/>
              <a:gd name="connsiteY1" fmla="*/ 0 h 4078415"/>
              <a:gd name="connsiteX2" fmla="*/ 9607887 w 10385063"/>
              <a:gd name="connsiteY2" fmla="*/ 4078415 h 4078415"/>
              <a:gd name="connsiteX3" fmla="*/ 0 w 10385063"/>
              <a:gd name="connsiteY3" fmla="*/ 1286397 h 4078415"/>
              <a:gd name="connsiteX4" fmla="*/ 289163 w 10385063"/>
              <a:gd name="connsiteY4" fmla="*/ 2023 h 4078415"/>
              <a:gd name="connsiteX0" fmla="*/ 183368 w 10279268"/>
              <a:gd name="connsiteY0" fmla="*/ 2023 h 4078415"/>
              <a:gd name="connsiteX1" fmla="*/ 10279268 w 10279268"/>
              <a:gd name="connsiteY1" fmla="*/ 0 h 4078415"/>
              <a:gd name="connsiteX2" fmla="*/ 9502092 w 10279268"/>
              <a:gd name="connsiteY2" fmla="*/ 4078415 h 4078415"/>
              <a:gd name="connsiteX3" fmla="*/ 0 w 10279268"/>
              <a:gd name="connsiteY3" fmla="*/ 1068495 h 4078415"/>
              <a:gd name="connsiteX4" fmla="*/ 183368 w 10279268"/>
              <a:gd name="connsiteY4" fmla="*/ 2023 h 4078415"/>
              <a:gd name="connsiteX0" fmla="*/ 183368 w 10279268"/>
              <a:gd name="connsiteY0" fmla="*/ 2023 h 2989761"/>
              <a:gd name="connsiteX1" fmla="*/ 10279268 w 10279268"/>
              <a:gd name="connsiteY1" fmla="*/ 0 h 2989761"/>
              <a:gd name="connsiteX2" fmla="*/ 9716721 w 10279268"/>
              <a:gd name="connsiteY2" fmla="*/ 2989761 h 2989761"/>
              <a:gd name="connsiteX3" fmla="*/ 0 w 10279268"/>
              <a:gd name="connsiteY3" fmla="*/ 1068495 h 2989761"/>
              <a:gd name="connsiteX4" fmla="*/ 183368 w 10279268"/>
              <a:gd name="connsiteY4" fmla="*/ 2023 h 2989761"/>
              <a:gd name="connsiteX0" fmla="*/ 321203 w 10279268"/>
              <a:gd name="connsiteY0" fmla="*/ 4065 h 2989761"/>
              <a:gd name="connsiteX1" fmla="*/ 10279268 w 10279268"/>
              <a:gd name="connsiteY1" fmla="*/ 0 h 2989761"/>
              <a:gd name="connsiteX2" fmla="*/ 9716721 w 10279268"/>
              <a:gd name="connsiteY2" fmla="*/ 2989761 h 2989761"/>
              <a:gd name="connsiteX3" fmla="*/ 0 w 10279268"/>
              <a:gd name="connsiteY3" fmla="*/ 1068495 h 2989761"/>
              <a:gd name="connsiteX4" fmla="*/ 321203 w 10279268"/>
              <a:gd name="connsiteY4" fmla="*/ 4065 h 2989761"/>
              <a:gd name="connsiteX0" fmla="*/ 236526 w 10194591"/>
              <a:gd name="connsiteY0" fmla="*/ 4065 h 2989761"/>
              <a:gd name="connsiteX1" fmla="*/ 10194591 w 10194591"/>
              <a:gd name="connsiteY1" fmla="*/ 0 h 2989761"/>
              <a:gd name="connsiteX2" fmla="*/ 9632044 w 10194591"/>
              <a:gd name="connsiteY2" fmla="*/ 2989761 h 2989761"/>
              <a:gd name="connsiteX3" fmla="*/ 0 w 10194591"/>
              <a:gd name="connsiteY3" fmla="*/ 1085189 h 2989761"/>
              <a:gd name="connsiteX4" fmla="*/ 236526 w 10194591"/>
              <a:gd name="connsiteY4" fmla="*/ 4065 h 2989761"/>
              <a:gd name="connsiteX0" fmla="*/ 200235 w 10158300"/>
              <a:gd name="connsiteY0" fmla="*/ 4065 h 2989761"/>
              <a:gd name="connsiteX1" fmla="*/ 10158300 w 10158300"/>
              <a:gd name="connsiteY1" fmla="*/ 0 h 2989761"/>
              <a:gd name="connsiteX2" fmla="*/ 9595753 w 10158300"/>
              <a:gd name="connsiteY2" fmla="*/ 2989761 h 2989761"/>
              <a:gd name="connsiteX3" fmla="*/ 0 w 10158300"/>
              <a:gd name="connsiteY3" fmla="*/ 1092344 h 2989761"/>
              <a:gd name="connsiteX4" fmla="*/ 200235 w 10158300"/>
              <a:gd name="connsiteY4" fmla="*/ 4065 h 2989761"/>
              <a:gd name="connsiteX0" fmla="*/ 200235 w 10110604"/>
              <a:gd name="connsiteY0" fmla="*/ 0 h 2985696"/>
              <a:gd name="connsiteX1" fmla="*/ 10110604 w 10110604"/>
              <a:gd name="connsiteY1" fmla="*/ 237859 h 2985696"/>
              <a:gd name="connsiteX2" fmla="*/ 9595753 w 10110604"/>
              <a:gd name="connsiteY2" fmla="*/ 2985696 h 2985696"/>
              <a:gd name="connsiteX3" fmla="*/ 0 w 10110604"/>
              <a:gd name="connsiteY3" fmla="*/ 1088279 h 2985696"/>
              <a:gd name="connsiteX4" fmla="*/ 200235 w 10110604"/>
              <a:gd name="connsiteY4" fmla="*/ 0 h 2985696"/>
              <a:gd name="connsiteX0" fmla="*/ 200235 w 10077217"/>
              <a:gd name="connsiteY0" fmla="*/ 0 h 2985696"/>
              <a:gd name="connsiteX1" fmla="*/ 10077217 w 10077217"/>
              <a:gd name="connsiteY1" fmla="*/ 407205 h 2985696"/>
              <a:gd name="connsiteX2" fmla="*/ 9595753 w 10077217"/>
              <a:gd name="connsiteY2" fmla="*/ 2985696 h 2985696"/>
              <a:gd name="connsiteX3" fmla="*/ 0 w 10077217"/>
              <a:gd name="connsiteY3" fmla="*/ 1088279 h 2985696"/>
              <a:gd name="connsiteX4" fmla="*/ 200235 w 10077217"/>
              <a:gd name="connsiteY4" fmla="*/ 0 h 29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7217" h="2985696">
                <a:moveTo>
                  <a:pt x="200235" y="0"/>
                </a:moveTo>
                <a:lnTo>
                  <a:pt x="10077217" y="407205"/>
                </a:lnTo>
                <a:lnTo>
                  <a:pt x="9595753" y="2985696"/>
                </a:lnTo>
                <a:lnTo>
                  <a:pt x="0" y="1088279"/>
                </a:lnTo>
                <a:lnTo>
                  <a:pt x="200235" y="0"/>
                </a:lnTo>
                <a:close/>
              </a:path>
            </a:pathLst>
          </a:custGeom>
          <a:solidFill>
            <a:srgbClr val="0B32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08376" y="4838076"/>
            <a:ext cx="6473081" cy="1622315"/>
          </a:xfrm>
        </p:spPr>
        <p:txBody>
          <a:bodyPr anchor="b">
            <a:normAutofit/>
          </a:bodyPr>
          <a:lstStyle>
            <a:lvl1pPr algn="r">
              <a:defRPr sz="3800">
                <a:solidFill>
                  <a:schemeClr val="bg1"/>
                </a:solidFill>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07710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7"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t>Título</a:t>
            </a:r>
            <a:r>
              <a:rPr lang="en-US" dirty="0" smtClean="0"/>
              <a:t> de la </a:t>
            </a:r>
            <a:r>
              <a:rPr lang="en-US" dirty="0" err="1" smtClean="0"/>
              <a:t>presentación</a:t>
            </a:r>
            <a:endParaRPr lang="en-US" dirty="0"/>
          </a:p>
        </p:txBody>
      </p:sp>
      <p:sp>
        <p:nvSpPr>
          <p:cNvPr id="9" name="Slide Number Placeholder 3"/>
          <p:cNvSpPr txBox="1">
            <a:spLocks/>
          </p:cNvSpPr>
          <p:nvPr userDrawn="1"/>
        </p:nvSpPr>
        <p:spPr>
          <a:xfrm>
            <a:off x="457200" y="6265559"/>
            <a:ext cx="47017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a:lstStyle>
          <a:p>
            <a:fld id="{9763D5E1-D8F5-4F00-A381-D556923092B8}" type="slidenum">
              <a:rPr lang="en-US" smtClean="0"/>
              <a:pPr/>
              <a:t>‹Nº›</a:t>
            </a:fld>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351620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8"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t>Título</a:t>
            </a:r>
            <a:r>
              <a:rPr lang="en-US" dirty="0" smtClean="0"/>
              <a:t> de la </a:t>
            </a:r>
            <a:r>
              <a:rPr lang="en-US" dirty="0" err="1" smtClean="0"/>
              <a:t>presentación</a:t>
            </a:r>
            <a:endParaRPr lang="en-US" dirty="0"/>
          </a:p>
        </p:txBody>
      </p:sp>
      <p:sp>
        <p:nvSpPr>
          <p:cNvPr id="10"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t>‹Nº›</a:t>
            </a:fld>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130962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t>Título</a:t>
            </a:r>
            <a:r>
              <a:rPr lang="en-US" dirty="0" smtClean="0"/>
              <a:t> de la </a:t>
            </a:r>
            <a:r>
              <a:rPr lang="en-US" dirty="0" err="1" smtClean="0"/>
              <a:t>presentación</a:t>
            </a:r>
            <a:endParaRPr lang="en-US" dirty="0"/>
          </a:p>
        </p:txBody>
      </p:sp>
      <p:sp>
        <p:nvSpPr>
          <p:cNvPr id="8"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t>‹Nº›</a:t>
            </a:fld>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417008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Footer Placeholder 2"/>
          <p:cNvSpPr>
            <a:spLocks noGrp="1"/>
          </p:cNvSpPr>
          <p:nvPr>
            <p:ph type="ftr" sz="quarter" idx="15"/>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t>Título</a:t>
            </a:r>
            <a:r>
              <a:rPr lang="en-US" dirty="0" smtClean="0"/>
              <a:t> de la </a:t>
            </a:r>
            <a:r>
              <a:rPr lang="en-US" dirty="0" err="1" smtClean="0"/>
              <a:t>presentación</a:t>
            </a:r>
            <a:endParaRPr lang="en-US" dirty="0"/>
          </a:p>
        </p:txBody>
      </p:sp>
      <p:sp>
        <p:nvSpPr>
          <p:cNvPr id="15"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t>‹Nº›</a:t>
            </a:fld>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407823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89726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t>Título</a:t>
            </a:r>
            <a:r>
              <a:rPr lang="en-US" dirty="0" smtClean="0"/>
              <a:t> de la </a:t>
            </a:r>
            <a:r>
              <a:rPr lang="en-US" dirty="0" err="1" smtClean="0"/>
              <a:t>presentación</a:t>
            </a:r>
            <a:endParaRPr lang="en-US" dirty="0"/>
          </a:p>
        </p:txBody>
      </p:sp>
      <p:sp>
        <p:nvSpPr>
          <p:cNvPr id="7"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t>‹Nº›</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422471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Footer Placeholder 2"/>
          <p:cNvSpPr>
            <a:spLocks noGrp="1"/>
          </p:cNvSpPr>
          <p:nvPr>
            <p:ph type="ftr" sz="quarter" idx="3"/>
          </p:nvPr>
        </p:nvSpPr>
        <p:spPr>
          <a:xfrm>
            <a:off x="1250000"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t>Título</a:t>
            </a:r>
            <a:r>
              <a:rPr lang="en-US" dirty="0" smtClean="0"/>
              <a:t> de la </a:t>
            </a:r>
            <a:r>
              <a:rPr lang="en-US" dirty="0" err="1" smtClean="0"/>
              <a:t>presentación</a:t>
            </a:r>
            <a:endParaRPr lang="en-US" dirty="0"/>
          </a:p>
        </p:txBody>
      </p:sp>
      <p:sp>
        <p:nvSpPr>
          <p:cNvPr id="10" name="Slide Number Placeholder 3"/>
          <p:cNvSpPr>
            <a:spLocks noGrp="1"/>
          </p:cNvSpPr>
          <p:nvPr>
            <p:ph type="sldNum" sz="quarter" idx="4"/>
          </p:nvPr>
        </p:nvSpPr>
        <p:spPr>
          <a:xfrm>
            <a:off x="723085"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t>‹Nº›</a:t>
            </a:fld>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370582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1679576" y="5810250"/>
            <a:ext cx="5711824" cy="37005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t>Título</a:t>
            </a:r>
            <a:r>
              <a:rPr lang="en-US" dirty="0" smtClean="0"/>
              <a:t> de la </a:t>
            </a:r>
            <a:r>
              <a:rPr lang="en-US" dirty="0" err="1" smtClean="0"/>
              <a:t>presentación</a:t>
            </a:r>
            <a:endParaRPr lang="en-US" dirty="0"/>
          </a:p>
        </p:txBody>
      </p:sp>
      <p:sp>
        <p:nvSpPr>
          <p:cNvPr id="10"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t>‹Nº›</a:t>
            </a:fld>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505302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1027" name="Text Placeholder 2"/>
          <p:cNvSpPr>
            <a:spLocks noGrp="1"/>
          </p:cNvSpPr>
          <p:nvPr>
            <p:ph type="body" idx="1"/>
          </p:nvPr>
        </p:nvSpPr>
        <p:spPr bwMode="auto">
          <a:xfrm>
            <a:off x="457200" y="1600200"/>
            <a:ext cx="82296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t>Título</a:t>
            </a:r>
            <a:r>
              <a:rPr lang="en-US" dirty="0" smtClean="0"/>
              <a:t> de la </a:t>
            </a:r>
            <a:r>
              <a:rPr lang="en-US" dirty="0" err="1" smtClean="0"/>
              <a:t>presentación</a:t>
            </a:r>
            <a:endParaRPr lang="en-US" dirty="0"/>
          </a:p>
        </p:txBody>
      </p:sp>
      <p:sp>
        <p:nvSpPr>
          <p:cNvPr id="4"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1" r:id="rId2"/>
    <p:sldLayoutId id="2147483772" r:id="rId3"/>
    <p:sldLayoutId id="2147483770"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dt="0"/>
  <p:txStyles>
    <p:titleStyle>
      <a:lvl1pPr algn="ctr" rtl="0" eaLnBrk="1" fontAlgn="base" hangingPunct="1">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01723" y="1425514"/>
            <a:ext cx="4291438" cy="4023224"/>
          </a:xfrm>
          <a:prstGeom prst="rect">
            <a:avLst/>
          </a:prstGeom>
        </p:spPr>
      </p:pic>
    </p:spTree>
    <p:extLst>
      <p:ext uri="{BB962C8B-B14F-4D97-AF65-F5344CB8AC3E}">
        <p14:creationId xmlns:p14="http://schemas.microsoft.com/office/powerpoint/2010/main" val="1318845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0456" y="265154"/>
            <a:ext cx="8299704" cy="1273601"/>
          </a:xfrm>
        </p:spPr>
        <p:txBody>
          <a:bodyPr>
            <a:normAutofit/>
          </a:bodyPr>
          <a:lstStyle/>
          <a:p>
            <a:r>
              <a:rPr lang="es-ES" sz="3200" dirty="0" smtClean="0">
                <a:solidFill>
                  <a:schemeClr val="tx2"/>
                </a:solidFill>
              </a:rPr>
              <a:t>La OPS/OMS y Los ODS en Agua y Saneamiento – Visión General</a:t>
            </a:r>
            <a:endParaRPr lang="es-ES" sz="3200" dirty="0">
              <a:solidFill>
                <a:schemeClr val="tx2"/>
              </a:solidFill>
              <a:latin typeface="Arial" pitchFamily="34" charset="0"/>
              <a:cs typeface="Arial" pitchFamily="34" charset="0"/>
            </a:endParaRPr>
          </a:p>
        </p:txBody>
      </p:sp>
      <p:pic>
        <p:nvPicPr>
          <p:cNvPr id="1026" name="Picture 2" descr="http://static.un.org/News/dh/photos/large/2015/September/09-09-S-SDG-Poster.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9974"/>
          <a:stretch/>
        </p:blipFill>
        <p:spPr bwMode="auto">
          <a:xfrm>
            <a:off x="1043608" y="2691685"/>
            <a:ext cx="7336536" cy="416631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772731" y="1758902"/>
            <a:ext cx="1751527" cy="738664"/>
          </a:xfrm>
          <a:prstGeom prst="rect">
            <a:avLst/>
          </a:prstGeom>
        </p:spPr>
        <p:txBody>
          <a:bodyPr wrap="square">
            <a:spAutoFit/>
          </a:bodyPr>
          <a:lstStyle/>
          <a:p>
            <a:pPr algn="ctr"/>
            <a:r>
              <a:rPr lang="en-PH" altLang="en-US" sz="2400" dirty="0">
                <a:solidFill>
                  <a:schemeClr val="tx2"/>
                </a:solidFill>
                <a:latin typeface="Impact" pitchFamily="-84" charset="0"/>
              </a:rPr>
              <a:t>15 </a:t>
            </a:r>
            <a:br>
              <a:rPr lang="en-PH" altLang="en-US" sz="2400" dirty="0">
                <a:solidFill>
                  <a:schemeClr val="tx2"/>
                </a:solidFill>
                <a:latin typeface="Impact" pitchFamily="-84" charset="0"/>
              </a:rPr>
            </a:br>
            <a:r>
              <a:rPr lang="en-PH" altLang="en-US" dirty="0" smtClean="0">
                <a:latin typeface="Impact" pitchFamily="-84" charset="0"/>
              </a:rPr>
              <a:t>AÑOS </a:t>
            </a:r>
            <a:endParaRPr lang="en-PH" altLang="en-US" dirty="0">
              <a:latin typeface="Impact" pitchFamily="-84" charset="0"/>
            </a:endParaRPr>
          </a:p>
        </p:txBody>
      </p:sp>
      <p:sp>
        <p:nvSpPr>
          <p:cNvPr id="5" name="4 Rectángulo"/>
          <p:cNvSpPr/>
          <p:nvPr/>
        </p:nvSpPr>
        <p:spPr>
          <a:xfrm>
            <a:off x="2665927" y="1758902"/>
            <a:ext cx="1506828" cy="738664"/>
          </a:xfrm>
          <a:prstGeom prst="rect">
            <a:avLst/>
          </a:prstGeom>
        </p:spPr>
        <p:txBody>
          <a:bodyPr wrap="square">
            <a:spAutoFit/>
          </a:bodyPr>
          <a:lstStyle/>
          <a:p>
            <a:pPr algn="ctr"/>
            <a:r>
              <a:rPr lang="en-PH" altLang="en-US" sz="2400" dirty="0" smtClean="0">
                <a:solidFill>
                  <a:schemeClr val="tx2"/>
                </a:solidFill>
                <a:latin typeface="Impact" pitchFamily="-84" charset="0"/>
              </a:rPr>
              <a:t>17 </a:t>
            </a:r>
            <a:r>
              <a:rPr lang="en-PH" altLang="en-US" sz="2400" dirty="0">
                <a:solidFill>
                  <a:schemeClr val="tx2"/>
                </a:solidFill>
                <a:latin typeface="Impact" pitchFamily="-84" charset="0"/>
              </a:rPr>
              <a:t/>
            </a:r>
            <a:br>
              <a:rPr lang="en-PH" altLang="en-US" sz="2400" dirty="0">
                <a:solidFill>
                  <a:schemeClr val="tx2"/>
                </a:solidFill>
                <a:latin typeface="Impact" pitchFamily="-84" charset="0"/>
              </a:rPr>
            </a:br>
            <a:r>
              <a:rPr lang="en-PH" altLang="en-US" dirty="0" smtClean="0">
                <a:latin typeface="Impact" pitchFamily="-84" charset="0"/>
              </a:rPr>
              <a:t>OBJETIVOS  </a:t>
            </a:r>
            <a:endParaRPr lang="en-PH" altLang="en-US" dirty="0">
              <a:latin typeface="Impact" pitchFamily="-84" charset="0"/>
            </a:endParaRPr>
          </a:p>
        </p:txBody>
      </p:sp>
      <p:sp>
        <p:nvSpPr>
          <p:cNvPr id="6" name="5 Rectángulo"/>
          <p:cNvSpPr/>
          <p:nvPr/>
        </p:nvSpPr>
        <p:spPr>
          <a:xfrm>
            <a:off x="4443210" y="1758902"/>
            <a:ext cx="2009105" cy="738664"/>
          </a:xfrm>
          <a:prstGeom prst="rect">
            <a:avLst/>
          </a:prstGeom>
        </p:spPr>
        <p:txBody>
          <a:bodyPr wrap="square">
            <a:spAutoFit/>
          </a:bodyPr>
          <a:lstStyle/>
          <a:p>
            <a:pPr algn="ctr"/>
            <a:r>
              <a:rPr lang="en-PH" altLang="en-US" sz="2400" dirty="0" smtClean="0">
                <a:solidFill>
                  <a:schemeClr val="tx2"/>
                </a:solidFill>
                <a:latin typeface="Impact" pitchFamily="-84" charset="0"/>
              </a:rPr>
              <a:t>169 </a:t>
            </a:r>
            <a:r>
              <a:rPr lang="en-PH" altLang="en-US" sz="2400" dirty="0">
                <a:solidFill>
                  <a:schemeClr val="tx2"/>
                </a:solidFill>
                <a:latin typeface="Impact" pitchFamily="-84" charset="0"/>
              </a:rPr>
              <a:t/>
            </a:r>
            <a:br>
              <a:rPr lang="en-PH" altLang="en-US" sz="2400" dirty="0">
                <a:solidFill>
                  <a:schemeClr val="tx2"/>
                </a:solidFill>
                <a:latin typeface="Impact" pitchFamily="-84" charset="0"/>
              </a:rPr>
            </a:br>
            <a:r>
              <a:rPr lang="en-PH" altLang="en-US" dirty="0" smtClean="0">
                <a:latin typeface="Impact" pitchFamily="-84" charset="0"/>
              </a:rPr>
              <a:t>METAS </a:t>
            </a:r>
            <a:endParaRPr lang="en-PH" altLang="en-US" dirty="0">
              <a:latin typeface="Impact" pitchFamily="-84" charset="0"/>
            </a:endParaRPr>
          </a:p>
        </p:txBody>
      </p:sp>
      <p:sp>
        <p:nvSpPr>
          <p:cNvPr id="7" name="6 Rectángulo"/>
          <p:cNvSpPr/>
          <p:nvPr/>
        </p:nvSpPr>
        <p:spPr>
          <a:xfrm>
            <a:off x="6452315" y="1758902"/>
            <a:ext cx="2240924" cy="738664"/>
          </a:xfrm>
          <a:prstGeom prst="rect">
            <a:avLst/>
          </a:prstGeom>
        </p:spPr>
        <p:txBody>
          <a:bodyPr wrap="square">
            <a:spAutoFit/>
          </a:bodyPr>
          <a:lstStyle/>
          <a:p>
            <a:pPr algn="ctr"/>
            <a:r>
              <a:rPr lang="en-PH" altLang="en-US" sz="2400" dirty="0" smtClean="0">
                <a:solidFill>
                  <a:schemeClr val="tx2"/>
                </a:solidFill>
                <a:latin typeface="Impact" pitchFamily="-84" charset="0"/>
              </a:rPr>
              <a:t>230 </a:t>
            </a:r>
            <a:r>
              <a:rPr lang="en-PH" altLang="en-US" sz="2400" dirty="0">
                <a:solidFill>
                  <a:schemeClr val="tx2"/>
                </a:solidFill>
                <a:latin typeface="Impact" pitchFamily="-84" charset="0"/>
              </a:rPr>
              <a:t/>
            </a:r>
            <a:br>
              <a:rPr lang="en-PH" altLang="en-US" sz="2400" dirty="0">
                <a:solidFill>
                  <a:schemeClr val="tx2"/>
                </a:solidFill>
                <a:latin typeface="Impact" pitchFamily="-84" charset="0"/>
              </a:rPr>
            </a:br>
            <a:r>
              <a:rPr lang="en-PH" altLang="en-US" dirty="0" smtClean="0">
                <a:latin typeface="Impact" pitchFamily="-84" charset="0"/>
              </a:rPr>
              <a:t>INDICADORES  </a:t>
            </a:r>
            <a:endParaRPr lang="en-PH" altLang="en-US" dirty="0">
              <a:latin typeface="Impact" pitchFamily="-84" charset="0"/>
            </a:endParaRPr>
          </a:p>
        </p:txBody>
      </p:sp>
    </p:spTree>
    <p:extLst>
      <p:ext uri="{BB962C8B-B14F-4D97-AF65-F5344CB8AC3E}">
        <p14:creationId xmlns:p14="http://schemas.microsoft.com/office/powerpoint/2010/main" val="695188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14575" y="166360"/>
            <a:ext cx="5476876" cy="1143000"/>
          </a:xfrm>
        </p:spPr>
        <p:txBody>
          <a:bodyPr>
            <a:noAutofit/>
          </a:bodyPr>
          <a:lstStyle/>
          <a:p>
            <a:r>
              <a:rPr lang="en-US" altLang="en-US" sz="4000" b="1" dirty="0">
                <a:solidFill>
                  <a:srgbClr val="C00000"/>
                </a:solidFill>
                <a:ea typeface="ＭＳ Ｐゴシック" pitchFamily="34" charset="-128"/>
              </a:rPr>
              <a:t>ODS </a:t>
            </a:r>
            <a:r>
              <a:rPr lang="en-US" altLang="en-US" sz="4000" b="1" dirty="0" smtClean="0">
                <a:solidFill>
                  <a:srgbClr val="C00000"/>
                </a:solidFill>
                <a:ea typeface="ＭＳ Ｐゴシック" pitchFamily="34" charset="-128"/>
              </a:rPr>
              <a:t>6 y el ODS 3</a:t>
            </a:r>
            <a:endParaRPr lang="es-ES" sz="4000" dirty="0"/>
          </a:p>
        </p:txBody>
      </p:sp>
      <p:pic>
        <p:nvPicPr>
          <p:cNvPr id="1026" name="Picture 2" descr="C:\Users\alcayhuros\Desktop\sdg-bann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6707" y="109210"/>
            <a:ext cx="1356841" cy="9835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cayhuros\Desktop\descarg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57" y="1309360"/>
            <a:ext cx="2143125"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un.org/sustainabledevelopment/es/wp-content/uploads/sites/3/2015/09/S_SDG_Icons-01-06.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25727" y="1464114"/>
            <a:ext cx="2219325" cy="2219326"/>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766277" y="3171825"/>
            <a:ext cx="3449900" cy="3293209"/>
          </a:xfrm>
          <a:prstGeom prst="rect">
            <a:avLst/>
          </a:prstGeom>
          <a:solidFill>
            <a:schemeClr val="accent3">
              <a:lumMod val="20000"/>
              <a:lumOff val="80000"/>
            </a:schemeClr>
          </a:solidFill>
        </p:spPr>
        <p:txBody>
          <a:bodyPr wrap="square" rtlCol="0">
            <a:spAutoFit/>
          </a:bodyPr>
          <a:lstStyle/>
          <a:p>
            <a:r>
              <a:rPr lang="es-ES" sz="1600" b="1" dirty="0" smtClean="0">
                <a:solidFill>
                  <a:srgbClr val="FF0000"/>
                </a:solidFill>
              </a:rPr>
              <a:t>3.3 </a:t>
            </a:r>
            <a:r>
              <a:rPr lang="es-ES" sz="1600" b="1" dirty="0">
                <a:solidFill>
                  <a:srgbClr val="FF0000"/>
                </a:solidFill>
              </a:rPr>
              <a:t>Para 2030</a:t>
            </a:r>
            <a:r>
              <a:rPr lang="es-ES" sz="1600" dirty="0"/>
              <a:t>, poner fin a las epidemias del SIDA, la tuberculosis, la malaria y las enfermedades tropicales desatendidas y combatir la hepatitis, las enfermedades transmitidas por el agua y otras enfermedades transmisibles</a:t>
            </a:r>
            <a:r>
              <a:rPr lang="es-ES" sz="1600" dirty="0" smtClean="0"/>
              <a:t>.</a:t>
            </a:r>
          </a:p>
          <a:p>
            <a:pPr algn="just"/>
            <a:r>
              <a:rPr lang="es-ES" sz="1600" b="1" dirty="0">
                <a:solidFill>
                  <a:srgbClr val="0070C0"/>
                </a:solidFill>
              </a:rPr>
              <a:t>3.9 Para 2030, </a:t>
            </a:r>
            <a:r>
              <a:rPr lang="es-ES" sz="1600" dirty="0"/>
              <a:t>reducir sustancialmente el número de muertes y enfermedades producidas por </a:t>
            </a:r>
            <a:r>
              <a:rPr lang="es-ES" sz="1600" dirty="0" smtClean="0"/>
              <a:t>productos químicos </a:t>
            </a:r>
            <a:r>
              <a:rPr lang="es-ES" sz="1600" dirty="0"/>
              <a:t>peligrosos y la contaminación del aire, el agua y el </a:t>
            </a:r>
            <a:r>
              <a:rPr lang="es-ES" sz="1600" dirty="0" smtClean="0"/>
              <a:t>suelo.</a:t>
            </a:r>
            <a:endParaRPr lang="es-ES" sz="1600" dirty="0"/>
          </a:p>
        </p:txBody>
      </p:sp>
      <p:sp>
        <p:nvSpPr>
          <p:cNvPr id="8" name="7 Flecha izquierda y derecha"/>
          <p:cNvSpPr/>
          <p:nvPr/>
        </p:nvSpPr>
        <p:spPr>
          <a:xfrm>
            <a:off x="2995802" y="1811777"/>
            <a:ext cx="2743200" cy="990600"/>
          </a:xfrm>
          <a:prstGeom prst="leftRightArrow">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chemeClr val="accent4"/>
                </a:solidFill>
              </a:ln>
            </a:endParaRPr>
          </a:p>
        </p:txBody>
      </p:sp>
    </p:spTree>
    <p:extLst>
      <p:ext uri="{BB962C8B-B14F-4D97-AF65-F5344CB8AC3E}">
        <p14:creationId xmlns:p14="http://schemas.microsoft.com/office/powerpoint/2010/main" val="1417890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51" y="166254"/>
            <a:ext cx="8229600" cy="843149"/>
          </a:xfrm>
        </p:spPr>
        <p:txBody>
          <a:bodyPr>
            <a:normAutofit/>
          </a:bodyPr>
          <a:lstStyle/>
          <a:p>
            <a:r>
              <a:rPr lang="en-GB" dirty="0" smtClean="0"/>
              <a:t>De ODM </a:t>
            </a:r>
            <a:r>
              <a:rPr lang="en-GB" dirty="0" err="1" smtClean="0"/>
              <a:t>hacia</a:t>
            </a:r>
            <a:r>
              <a:rPr lang="en-GB" dirty="0" smtClean="0"/>
              <a:t> ODS</a:t>
            </a:r>
            <a:endParaRPr lang="en-GB" dirty="0"/>
          </a:p>
        </p:txBody>
      </p:sp>
      <p:sp>
        <p:nvSpPr>
          <p:cNvPr id="4" name="Slide Number Placeholder 3"/>
          <p:cNvSpPr>
            <a:spLocks noGrp="1"/>
          </p:cNvSpPr>
          <p:nvPr>
            <p:ph type="sldNum" sz="quarter" idx="4294967295"/>
          </p:nvPr>
        </p:nvSpPr>
        <p:spPr>
          <a:xfrm>
            <a:off x="6875463" y="6356350"/>
            <a:ext cx="2133600" cy="365125"/>
          </a:xfrm>
          <a:prstGeom prst="rect">
            <a:avLst/>
          </a:prstGeom>
        </p:spPr>
        <p:txBody>
          <a:bodyPr/>
          <a:lstStyle/>
          <a:p>
            <a:endParaRPr lang="en-GB" smtClean="0">
              <a:solidFill>
                <a:prstClr val="white"/>
              </a:solidFill>
            </a:endParaRPr>
          </a:p>
          <a:p>
            <a:fld id="{ACB45293-677D-49B1-BE85-A1C442657C2F}" type="slidenum">
              <a:rPr lang="en-GB" smtClean="0">
                <a:solidFill>
                  <a:prstClr val="white"/>
                </a:solidFill>
              </a:rPr>
              <a:pPr/>
              <a:t>11</a:t>
            </a:fld>
            <a:endParaRPr lang="en-GB" dirty="0">
              <a:solidFill>
                <a:prstClr val="white"/>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2929643719"/>
              </p:ext>
            </p:extLst>
          </p:nvPr>
        </p:nvGraphicFramePr>
        <p:xfrm>
          <a:off x="522515" y="1104406"/>
          <a:ext cx="8051470" cy="4845132"/>
        </p:xfrm>
        <a:graphic>
          <a:graphicData uri="http://schemas.openxmlformats.org/drawingml/2006/table">
            <a:tbl>
              <a:tblPr firstRow="1" bandRow="1"/>
              <a:tblGrid>
                <a:gridCol w="3955901">
                  <a:extLst>
                    <a:ext uri="{9D8B030D-6E8A-4147-A177-3AD203B41FA5}">
                      <a16:colId xmlns:a16="http://schemas.microsoft.com/office/drawing/2014/main" val="20000"/>
                    </a:ext>
                  </a:extLst>
                </a:gridCol>
                <a:gridCol w="4095569">
                  <a:extLst>
                    <a:ext uri="{9D8B030D-6E8A-4147-A177-3AD203B41FA5}">
                      <a16:colId xmlns:a16="http://schemas.microsoft.com/office/drawing/2014/main" val="20001"/>
                    </a:ext>
                  </a:extLst>
                </a:gridCol>
              </a:tblGrid>
              <a:tr h="541725">
                <a:tc>
                  <a:txBody>
                    <a:bodyPr/>
                    <a:lstStyle/>
                    <a:p>
                      <a:pPr algn="ctr" rtl="0" fontAlgn="ctr"/>
                      <a:r>
                        <a:rPr lang="es-MX" sz="1600" b="1" i="0" u="none" strike="noStrike" dirty="0">
                          <a:solidFill>
                            <a:srgbClr val="FFFFFF"/>
                          </a:solidFill>
                          <a:effectLst/>
                          <a:latin typeface="Palatino Linotype"/>
                        </a:rPr>
                        <a:t>ODM</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MX" sz="1600" b="1" i="0" u="none" strike="noStrike">
                          <a:solidFill>
                            <a:srgbClr val="FFFFFF"/>
                          </a:solidFill>
                          <a:effectLst/>
                          <a:latin typeface="Palatino Linotype"/>
                        </a:rPr>
                        <a:t>ODS</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622401">
                <a:tc>
                  <a:txBody>
                    <a:bodyPr/>
                    <a:lstStyle/>
                    <a:p>
                      <a:pPr algn="l" rtl="0" fontAlgn="ctr"/>
                      <a:r>
                        <a:rPr lang="es-MX" sz="1400" b="1" i="0" u="none" strike="noStrike" dirty="0">
                          <a:solidFill>
                            <a:srgbClr val="000000"/>
                          </a:solidFill>
                          <a:effectLst/>
                          <a:latin typeface="Palatino Linotype"/>
                        </a:rPr>
                        <a:t>8 Objetivos  , 21 metas , 60 indicadores</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CC"/>
                    </a:solidFill>
                  </a:tcPr>
                </a:tc>
                <a:tc>
                  <a:txBody>
                    <a:bodyPr/>
                    <a:lstStyle/>
                    <a:p>
                      <a:pPr algn="l" rtl="0" fontAlgn="ctr"/>
                      <a:r>
                        <a:rPr lang="es-MX" sz="1600" b="1" i="0" u="none" strike="noStrike" dirty="0">
                          <a:solidFill>
                            <a:srgbClr val="000000"/>
                          </a:solidFill>
                          <a:effectLst/>
                          <a:latin typeface="Palatino Linotype"/>
                        </a:rPr>
                        <a:t>17 objetivos , 169 metas, 230 indicadores</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FFCC"/>
                    </a:solidFill>
                  </a:tcPr>
                </a:tc>
                <a:extLst>
                  <a:ext uri="{0D108BD9-81ED-4DB2-BD59-A6C34878D82A}">
                    <a16:rowId xmlns:a16="http://schemas.microsoft.com/office/drawing/2014/main" val="10001"/>
                  </a:ext>
                </a:extLst>
              </a:tr>
              <a:tr h="486302">
                <a:tc>
                  <a:txBody>
                    <a:bodyPr/>
                    <a:lstStyle/>
                    <a:p>
                      <a:pPr algn="l" rtl="0" fontAlgn="ctr"/>
                      <a:r>
                        <a:rPr lang="es-MX" sz="1400" b="1" i="0" u="none" strike="noStrike">
                          <a:solidFill>
                            <a:srgbClr val="000000"/>
                          </a:solidFill>
                          <a:effectLst/>
                          <a:latin typeface="Palatino Linotype"/>
                        </a:rPr>
                        <a:t>Foco en la Reducciòn de la pobreza </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CC"/>
                    </a:solidFill>
                  </a:tcPr>
                </a:tc>
                <a:tc>
                  <a:txBody>
                    <a:bodyPr/>
                    <a:lstStyle/>
                    <a:p>
                      <a:pPr algn="l" rtl="0" fontAlgn="ctr"/>
                      <a:r>
                        <a:rPr lang="es-MX" sz="1400" b="1" i="0" u="none" strike="noStrike" dirty="0">
                          <a:solidFill>
                            <a:srgbClr val="000000"/>
                          </a:solidFill>
                          <a:effectLst/>
                          <a:latin typeface="Palatino Linotype"/>
                        </a:rPr>
                        <a:t>Foco  </a:t>
                      </a:r>
                      <a:r>
                        <a:rPr lang="es-MX" sz="1400" b="1" i="0" u="none" strike="noStrike" dirty="0" smtClean="0">
                          <a:solidFill>
                            <a:srgbClr val="000000"/>
                          </a:solidFill>
                          <a:effectLst/>
                          <a:latin typeface="Palatino Linotype"/>
                        </a:rPr>
                        <a:t>en </a:t>
                      </a:r>
                      <a:r>
                        <a:rPr lang="es-MX" sz="1400" b="1" i="0" u="none" strike="noStrike" dirty="0">
                          <a:solidFill>
                            <a:srgbClr val="000000"/>
                          </a:solidFill>
                          <a:effectLst/>
                          <a:latin typeface="Palatino Linotype"/>
                        </a:rPr>
                        <a:t>3 pilares  del  Desarrollo Sostenible  </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FFCC"/>
                    </a:solidFill>
                  </a:tcPr>
                </a:tc>
                <a:extLst>
                  <a:ext uri="{0D108BD9-81ED-4DB2-BD59-A6C34878D82A}">
                    <a16:rowId xmlns:a16="http://schemas.microsoft.com/office/drawing/2014/main" val="10002"/>
                  </a:ext>
                </a:extLst>
              </a:tr>
              <a:tr h="697089">
                <a:tc>
                  <a:txBody>
                    <a:bodyPr/>
                    <a:lstStyle/>
                    <a:p>
                      <a:pPr algn="l" rtl="0" fontAlgn="ctr"/>
                      <a:r>
                        <a:rPr lang="es-MX" sz="1400" b="1" i="0" u="none" strike="noStrike">
                          <a:solidFill>
                            <a:srgbClr val="000000"/>
                          </a:solidFill>
                          <a:effectLst/>
                          <a:latin typeface="Palatino Linotype"/>
                        </a:rPr>
                        <a:t>Principalmente relevante para los países pobres</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CC"/>
                    </a:solidFill>
                  </a:tcPr>
                </a:tc>
                <a:tc>
                  <a:txBody>
                    <a:bodyPr/>
                    <a:lstStyle/>
                    <a:p>
                      <a:pPr algn="l" rtl="0" fontAlgn="ctr"/>
                      <a:r>
                        <a:rPr lang="es-MX" sz="1400" b="1" i="0" u="none" strike="noStrike" dirty="0">
                          <a:solidFill>
                            <a:srgbClr val="000000"/>
                          </a:solidFill>
                          <a:effectLst/>
                          <a:latin typeface="Palatino Linotype"/>
                        </a:rPr>
                        <a:t>Relevante para todos los países </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FFCC"/>
                    </a:solidFill>
                  </a:tcPr>
                </a:tc>
                <a:extLst>
                  <a:ext uri="{0D108BD9-81ED-4DB2-BD59-A6C34878D82A}">
                    <a16:rowId xmlns:a16="http://schemas.microsoft.com/office/drawing/2014/main" val="10003"/>
                  </a:ext>
                </a:extLst>
              </a:tr>
              <a:tr h="589204">
                <a:tc>
                  <a:txBody>
                    <a:bodyPr/>
                    <a:lstStyle/>
                    <a:p>
                      <a:pPr algn="l" rtl="0" fontAlgn="ctr"/>
                      <a:r>
                        <a:rPr lang="es-MX" sz="1400" b="1" i="0" u="none" strike="noStrike">
                          <a:solidFill>
                            <a:srgbClr val="000000"/>
                          </a:solidFill>
                          <a:effectLst/>
                          <a:latin typeface="Palatino Linotype"/>
                        </a:rPr>
                        <a:t>2 Agua y Saneamiento era una meta </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CC"/>
                    </a:solidFill>
                  </a:tcPr>
                </a:tc>
                <a:tc>
                  <a:txBody>
                    <a:bodyPr/>
                    <a:lstStyle/>
                    <a:p>
                      <a:pPr algn="l" rtl="0" fontAlgn="ctr"/>
                      <a:r>
                        <a:rPr lang="es-MX" sz="1400" b="1" i="0" u="none" strike="noStrike" dirty="0">
                          <a:solidFill>
                            <a:srgbClr val="000000"/>
                          </a:solidFill>
                          <a:effectLst/>
                          <a:latin typeface="Palatino Linotype"/>
                        </a:rPr>
                        <a:t>Agua y Saneamiento es un objetivo </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FFCC"/>
                    </a:solidFill>
                  </a:tcPr>
                </a:tc>
                <a:extLst>
                  <a:ext uri="{0D108BD9-81ED-4DB2-BD59-A6C34878D82A}">
                    <a16:rowId xmlns:a16="http://schemas.microsoft.com/office/drawing/2014/main" val="10004"/>
                  </a:ext>
                </a:extLst>
              </a:tr>
              <a:tr h="771776">
                <a:tc>
                  <a:txBody>
                    <a:bodyPr/>
                    <a:lstStyle/>
                    <a:p>
                      <a:pPr algn="l" rtl="0" fontAlgn="ctr"/>
                      <a:r>
                        <a:rPr lang="es-MX" sz="1400" b="1" i="0" u="none" strike="noStrike">
                          <a:solidFill>
                            <a:srgbClr val="000000"/>
                          </a:solidFill>
                          <a:effectLst/>
                          <a:latin typeface="Palatino Linotype"/>
                        </a:rPr>
                        <a:t>2 indicadores básicos sobre el agua potable y el saneamiento</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CC"/>
                    </a:solidFill>
                  </a:tcPr>
                </a:tc>
                <a:tc>
                  <a:txBody>
                    <a:bodyPr/>
                    <a:lstStyle/>
                    <a:p>
                      <a:pPr algn="l" rtl="0" fontAlgn="ctr"/>
                      <a:r>
                        <a:rPr lang="es-MX" sz="1400" b="1" i="0" u="none" strike="noStrike" dirty="0">
                          <a:solidFill>
                            <a:srgbClr val="000000"/>
                          </a:solidFill>
                          <a:effectLst/>
                          <a:latin typeface="Palatino Linotype"/>
                        </a:rPr>
                        <a:t>11 indicadores básicos para  agua y saneamiento</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FFCC"/>
                    </a:solidFill>
                  </a:tcPr>
                </a:tc>
                <a:extLst>
                  <a:ext uri="{0D108BD9-81ED-4DB2-BD59-A6C34878D82A}">
                    <a16:rowId xmlns:a16="http://schemas.microsoft.com/office/drawing/2014/main" val="10005"/>
                  </a:ext>
                </a:extLst>
              </a:tr>
              <a:tr h="1136635">
                <a:tc>
                  <a:txBody>
                    <a:bodyPr/>
                    <a:lstStyle/>
                    <a:p>
                      <a:pPr algn="l" rtl="0" fontAlgn="ctr"/>
                      <a:r>
                        <a:rPr lang="es-MX" sz="1400" b="1" i="0" u="none" strike="noStrike" dirty="0">
                          <a:solidFill>
                            <a:srgbClr val="000000"/>
                          </a:solidFill>
                          <a:effectLst/>
                          <a:latin typeface="Palatino Linotype"/>
                        </a:rPr>
                        <a:t>Monitoreo por Encuestas de Hogares </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CC"/>
                    </a:solidFill>
                  </a:tcPr>
                </a:tc>
                <a:tc>
                  <a:txBody>
                    <a:bodyPr/>
                    <a:lstStyle/>
                    <a:p>
                      <a:pPr algn="l" rtl="0" fontAlgn="ctr"/>
                      <a:r>
                        <a:rPr lang="es-MX" sz="1400" b="1" i="0" u="none" strike="noStrike" dirty="0">
                          <a:solidFill>
                            <a:srgbClr val="000000"/>
                          </a:solidFill>
                          <a:effectLst/>
                          <a:latin typeface="Palatino Linotype"/>
                        </a:rPr>
                        <a:t>Monitoreo de las autoridades nacionales, la alimentación en los informes regionales y globales</a:t>
                      </a:r>
                    </a:p>
                  </a:txBody>
                  <a:tcPr marL="7482" marR="7482" marT="7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FFCC"/>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35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86550"/>
            <a:ext cx="8229600" cy="1600200"/>
          </a:xfrm>
        </p:spPr>
        <p:txBody>
          <a:bodyPr>
            <a:normAutofit fontScale="90000"/>
          </a:bodyPr>
          <a:lstStyle/>
          <a:p>
            <a:r>
              <a:rPr lang="es-MX" dirty="0" smtClean="0"/>
              <a:t/>
            </a:r>
            <a:br>
              <a:rPr lang="es-MX" dirty="0" smtClean="0"/>
            </a:br>
            <a:r>
              <a:rPr lang="es-MX" sz="4000" b="1" dirty="0" smtClean="0"/>
              <a:t>El agua y Saneamiento y su relación con otras metas </a:t>
            </a:r>
            <a:r>
              <a:rPr lang="es-MX" dirty="0" smtClean="0"/>
              <a:t/>
            </a:r>
            <a:br>
              <a:rPr lang="es-MX" dirty="0" smtClean="0"/>
            </a:br>
            <a:endParaRPr lang="es-MX" dirty="0"/>
          </a:p>
        </p:txBody>
      </p:sp>
      <p:sp>
        <p:nvSpPr>
          <p:cNvPr id="7" name="6 Marcador de texto"/>
          <p:cNvSpPr>
            <a:spLocks noGrp="1"/>
          </p:cNvSpPr>
          <p:nvPr>
            <p:ph type="body" idx="1"/>
          </p:nvPr>
        </p:nvSpPr>
        <p:spPr>
          <a:xfrm>
            <a:off x="206062" y="1535113"/>
            <a:ext cx="4291326" cy="639762"/>
          </a:xfrm>
          <a:solidFill>
            <a:srgbClr val="00B0F0"/>
          </a:solidFill>
        </p:spPr>
        <p:txBody>
          <a:bodyPr/>
          <a:lstStyle/>
          <a:p>
            <a:r>
              <a:rPr lang="es-MX" b="1" dirty="0" smtClean="0">
                <a:solidFill>
                  <a:schemeClr val="bg1"/>
                </a:solidFill>
              </a:rPr>
              <a:t>SERVICIOS BASICOS </a:t>
            </a:r>
            <a:endParaRPr lang="es-MX" b="1" dirty="0">
              <a:solidFill>
                <a:schemeClr val="bg1"/>
              </a:solidFill>
            </a:endParaRPr>
          </a:p>
        </p:txBody>
      </p:sp>
      <p:sp>
        <p:nvSpPr>
          <p:cNvPr id="8" name="7 Marcador de contenido"/>
          <p:cNvSpPr>
            <a:spLocks noGrp="1"/>
          </p:cNvSpPr>
          <p:nvPr>
            <p:ph sz="half" idx="4294967295"/>
          </p:nvPr>
        </p:nvSpPr>
        <p:spPr>
          <a:xfrm>
            <a:off x="206062" y="2174874"/>
            <a:ext cx="4291326" cy="3736527"/>
          </a:xfrm>
          <a:prstGeom prst="rect">
            <a:avLst/>
          </a:prstGeom>
          <a:solidFill>
            <a:schemeClr val="tx2">
              <a:lumMod val="25000"/>
              <a:lumOff val="75000"/>
            </a:schemeClr>
          </a:solidFill>
        </p:spPr>
        <p:txBody>
          <a:bodyPr>
            <a:normAutofit/>
          </a:bodyPr>
          <a:lstStyle/>
          <a:p>
            <a:r>
              <a:rPr lang="es-MX" sz="2000" b="1" dirty="0">
                <a:solidFill>
                  <a:srgbClr val="C00000"/>
                </a:solidFill>
              </a:rPr>
              <a:t>1.4</a:t>
            </a:r>
            <a:r>
              <a:rPr lang="es-MX" sz="2000" b="1" dirty="0">
                <a:solidFill>
                  <a:schemeClr val="tx1"/>
                </a:solidFill>
              </a:rPr>
              <a:t>    PARA LOS POBRES </a:t>
            </a:r>
          </a:p>
          <a:p>
            <a:r>
              <a:rPr lang="es-MX" sz="2000" b="1" dirty="0">
                <a:solidFill>
                  <a:srgbClr val="C00000"/>
                </a:solidFill>
              </a:rPr>
              <a:t>4ª </a:t>
            </a:r>
            <a:r>
              <a:rPr lang="es-MX" sz="2000" b="1" dirty="0">
                <a:solidFill>
                  <a:schemeClr val="tx1"/>
                </a:solidFill>
              </a:rPr>
              <a:t>    </a:t>
            </a:r>
            <a:r>
              <a:rPr lang="es-MX" sz="2000" b="1" dirty="0" smtClean="0">
                <a:solidFill>
                  <a:schemeClr val="tx1"/>
                </a:solidFill>
              </a:rPr>
              <a:t> EN </a:t>
            </a:r>
            <a:r>
              <a:rPr lang="es-MX" sz="2000" b="1" dirty="0">
                <a:solidFill>
                  <a:schemeClr val="tx1"/>
                </a:solidFill>
              </a:rPr>
              <a:t>ESCUELAS </a:t>
            </a:r>
          </a:p>
          <a:p>
            <a:r>
              <a:rPr lang="es-MX" sz="2000" b="1" dirty="0">
                <a:solidFill>
                  <a:srgbClr val="C00000"/>
                </a:solidFill>
              </a:rPr>
              <a:t>11.2</a:t>
            </a:r>
            <a:r>
              <a:rPr lang="es-MX" sz="2000" b="1" dirty="0">
                <a:solidFill>
                  <a:schemeClr val="tx1"/>
                </a:solidFill>
              </a:rPr>
              <a:t>   EN LAS CIUDADES </a:t>
            </a:r>
          </a:p>
          <a:p>
            <a:r>
              <a:rPr lang="es-MX" sz="2000" b="1" dirty="0">
                <a:solidFill>
                  <a:srgbClr val="C00000"/>
                </a:solidFill>
              </a:rPr>
              <a:t>4.5</a:t>
            </a:r>
            <a:r>
              <a:rPr lang="es-MX" sz="2000" b="1" dirty="0">
                <a:solidFill>
                  <a:schemeClr val="tx1"/>
                </a:solidFill>
              </a:rPr>
              <a:t>     DISPARIDADES EN </a:t>
            </a:r>
            <a:r>
              <a:rPr lang="es-MX" sz="2000" b="1" dirty="0" smtClean="0">
                <a:solidFill>
                  <a:schemeClr val="tx1"/>
                </a:solidFill>
              </a:rPr>
              <a:t>		  EDUCACIÓN </a:t>
            </a:r>
            <a:r>
              <a:rPr lang="es-MX" sz="2000" b="1" dirty="0">
                <a:solidFill>
                  <a:schemeClr val="tx1"/>
                </a:solidFill>
              </a:rPr>
              <a:t>Y GÉNERO </a:t>
            </a:r>
          </a:p>
          <a:p>
            <a:r>
              <a:rPr lang="es-MX" sz="2000" b="1" dirty="0">
                <a:solidFill>
                  <a:srgbClr val="C00000"/>
                </a:solidFill>
              </a:rPr>
              <a:t>5.5</a:t>
            </a:r>
            <a:r>
              <a:rPr lang="es-MX" sz="2000" b="1" dirty="0">
                <a:solidFill>
                  <a:schemeClr val="tx1"/>
                </a:solidFill>
              </a:rPr>
              <a:t>     PARTICIPACIÓN A TODO </a:t>
            </a:r>
            <a:r>
              <a:rPr lang="es-MX" sz="2000" b="1" dirty="0" smtClean="0">
                <a:solidFill>
                  <a:schemeClr val="tx1"/>
                </a:solidFill>
              </a:rPr>
              <a:t>	  NIVEL</a:t>
            </a:r>
            <a:endParaRPr lang="es-MX" sz="2000" b="1" dirty="0">
              <a:solidFill>
                <a:schemeClr val="tx1"/>
              </a:solidFill>
            </a:endParaRPr>
          </a:p>
          <a:p>
            <a:pPr marL="0" indent="0">
              <a:buNone/>
            </a:pPr>
            <a:endParaRPr lang="es-MX" sz="2000" b="1" dirty="0">
              <a:solidFill>
                <a:schemeClr val="tx1"/>
              </a:solidFill>
            </a:endParaRPr>
          </a:p>
        </p:txBody>
      </p:sp>
      <p:sp>
        <p:nvSpPr>
          <p:cNvPr id="9" name="8 Marcador de texto"/>
          <p:cNvSpPr>
            <a:spLocks noGrp="1"/>
          </p:cNvSpPr>
          <p:nvPr>
            <p:ph type="body" sz="quarter" idx="3"/>
          </p:nvPr>
        </p:nvSpPr>
        <p:spPr>
          <a:xfrm>
            <a:off x="4645025" y="1535113"/>
            <a:ext cx="4357306" cy="639762"/>
          </a:xfrm>
          <a:solidFill>
            <a:srgbClr val="FFC000"/>
          </a:solidFill>
        </p:spPr>
        <p:txBody>
          <a:bodyPr/>
          <a:lstStyle/>
          <a:p>
            <a:r>
              <a:rPr lang="es-MX" b="1" dirty="0" smtClean="0"/>
              <a:t>RELACIÒN CON SALUD </a:t>
            </a:r>
            <a:endParaRPr lang="es-MX" b="1" dirty="0"/>
          </a:p>
        </p:txBody>
      </p:sp>
      <p:sp>
        <p:nvSpPr>
          <p:cNvPr id="10" name="9 Marcador de contenido"/>
          <p:cNvSpPr>
            <a:spLocks noGrp="1"/>
          </p:cNvSpPr>
          <p:nvPr>
            <p:ph sz="quarter" idx="4"/>
          </p:nvPr>
        </p:nvSpPr>
        <p:spPr>
          <a:xfrm>
            <a:off x="4645024" y="2154847"/>
            <a:ext cx="4357307" cy="3756555"/>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txBody>
          <a:bodyPr>
            <a:normAutofit/>
          </a:bodyPr>
          <a:lstStyle/>
          <a:p>
            <a:pPr marL="0" indent="0" algn="l">
              <a:buNone/>
            </a:pPr>
            <a:r>
              <a:rPr lang="es-MX" sz="1600" b="1" dirty="0">
                <a:solidFill>
                  <a:srgbClr val="C00000"/>
                </a:solidFill>
              </a:rPr>
              <a:t>2.2</a:t>
            </a:r>
            <a:r>
              <a:rPr lang="es-MX" sz="1600" b="1" dirty="0">
                <a:solidFill>
                  <a:schemeClr val="tx1"/>
                </a:solidFill>
              </a:rPr>
              <a:t>  MALNUTRICION </a:t>
            </a:r>
          </a:p>
          <a:p>
            <a:pPr marL="0" indent="0" algn="l">
              <a:buNone/>
            </a:pPr>
            <a:r>
              <a:rPr lang="es-MX" sz="1600" b="1" dirty="0">
                <a:solidFill>
                  <a:srgbClr val="C00000"/>
                </a:solidFill>
              </a:rPr>
              <a:t>3.1</a:t>
            </a:r>
            <a:r>
              <a:rPr lang="es-MX" sz="1600" b="1" dirty="0">
                <a:solidFill>
                  <a:schemeClr val="tx1"/>
                </a:solidFill>
              </a:rPr>
              <a:t>  MORTALIDAD MATERNA</a:t>
            </a:r>
          </a:p>
          <a:p>
            <a:pPr marL="0" indent="0" algn="l">
              <a:buNone/>
            </a:pPr>
            <a:r>
              <a:rPr lang="es-MX" sz="1600" b="1" dirty="0">
                <a:solidFill>
                  <a:srgbClr val="C00000"/>
                </a:solidFill>
              </a:rPr>
              <a:t>3.2 </a:t>
            </a:r>
            <a:r>
              <a:rPr lang="es-MX" sz="1600" b="1" dirty="0">
                <a:solidFill>
                  <a:schemeClr val="tx1"/>
                </a:solidFill>
              </a:rPr>
              <a:t> MORTALIDAD INFANTIL</a:t>
            </a:r>
          </a:p>
          <a:p>
            <a:pPr marL="0" indent="0" algn="l">
              <a:buNone/>
            </a:pPr>
            <a:r>
              <a:rPr lang="es-MX" sz="1600" b="1" dirty="0">
                <a:solidFill>
                  <a:srgbClr val="C00000"/>
                </a:solidFill>
              </a:rPr>
              <a:t>3.3</a:t>
            </a:r>
            <a:r>
              <a:rPr lang="es-MX" sz="1600" b="1" dirty="0">
                <a:solidFill>
                  <a:schemeClr val="tx1"/>
                </a:solidFill>
              </a:rPr>
              <a:t>  AGUA RELACIONADA CON 	</a:t>
            </a:r>
            <a:r>
              <a:rPr lang="es-MX" sz="1600" b="1" dirty="0" smtClean="0">
                <a:solidFill>
                  <a:schemeClr val="tx1"/>
                </a:solidFill>
              </a:rPr>
              <a:t>ENFERMEDADES </a:t>
            </a:r>
            <a:endParaRPr lang="es-MX" sz="1600" b="1" dirty="0">
              <a:solidFill>
                <a:schemeClr val="tx1"/>
              </a:solidFill>
            </a:endParaRPr>
          </a:p>
          <a:p>
            <a:pPr marL="0" indent="0" algn="l">
              <a:buNone/>
            </a:pPr>
            <a:r>
              <a:rPr lang="es-MX" sz="1600" b="1" dirty="0">
                <a:solidFill>
                  <a:srgbClr val="C00000"/>
                </a:solidFill>
              </a:rPr>
              <a:t>3.8</a:t>
            </a:r>
            <a:r>
              <a:rPr lang="es-MX" sz="1600" b="1" dirty="0">
                <a:solidFill>
                  <a:schemeClr val="tx1"/>
                </a:solidFill>
              </a:rPr>
              <a:t>  COBERTURA UNIVERSAL DE  </a:t>
            </a:r>
            <a:r>
              <a:rPr lang="es-MX" sz="1600" b="1" dirty="0" smtClean="0">
                <a:solidFill>
                  <a:schemeClr val="tx1"/>
                </a:solidFill>
              </a:rPr>
              <a:t>	SALUD  </a:t>
            </a:r>
            <a:endParaRPr lang="es-MX" sz="1600" b="1" dirty="0">
              <a:solidFill>
                <a:schemeClr val="tx1"/>
              </a:solidFill>
            </a:endParaRPr>
          </a:p>
          <a:p>
            <a:pPr marL="0" indent="0" algn="l">
              <a:buNone/>
            </a:pPr>
            <a:r>
              <a:rPr lang="es-MX" sz="1600" b="1" dirty="0">
                <a:solidFill>
                  <a:srgbClr val="C00000"/>
                </a:solidFill>
              </a:rPr>
              <a:t>3.9</a:t>
            </a:r>
            <a:r>
              <a:rPr lang="es-MX" sz="1600" b="1" dirty="0">
                <a:solidFill>
                  <a:schemeClr val="tx1"/>
                </a:solidFill>
              </a:rPr>
              <a:t>   MUERTES YENFERMEDADES </a:t>
            </a:r>
            <a:r>
              <a:rPr lang="es-MX" sz="1600" b="1" dirty="0" smtClean="0">
                <a:solidFill>
                  <a:schemeClr val="tx1"/>
                </a:solidFill>
              </a:rPr>
              <a:t>	POR </a:t>
            </a:r>
            <a:r>
              <a:rPr lang="es-MX" sz="1600" b="1" dirty="0">
                <a:solidFill>
                  <a:schemeClr val="tx1"/>
                </a:solidFill>
              </a:rPr>
              <a:t>LA  CONTAMINACIÓN </a:t>
            </a:r>
            <a:r>
              <a:rPr lang="es-MX" sz="1600" b="1" dirty="0" smtClean="0">
                <a:solidFill>
                  <a:schemeClr val="tx1"/>
                </a:solidFill>
              </a:rPr>
              <a:t>	DEL </a:t>
            </a:r>
            <a:r>
              <a:rPr lang="es-MX" sz="1600" b="1" dirty="0">
                <a:solidFill>
                  <a:schemeClr val="tx1"/>
                </a:solidFill>
              </a:rPr>
              <a:t>AGUA</a:t>
            </a:r>
          </a:p>
          <a:p>
            <a:pPr marL="0" indent="0" algn="l">
              <a:buNone/>
            </a:pPr>
            <a:r>
              <a:rPr lang="es-MX" sz="1600" b="1" dirty="0">
                <a:solidFill>
                  <a:srgbClr val="C00000"/>
                </a:solidFill>
              </a:rPr>
              <a:t>11.5</a:t>
            </a:r>
            <a:r>
              <a:rPr lang="es-MX" sz="1600" b="1" dirty="0">
                <a:solidFill>
                  <a:schemeClr val="tx1"/>
                </a:solidFill>
              </a:rPr>
              <a:t> MUERTES DE </a:t>
            </a:r>
            <a:r>
              <a:rPr lang="es-MX" sz="1600" b="1" dirty="0" smtClean="0">
                <a:solidFill>
                  <a:schemeClr val="tx1"/>
                </a:solidFill>
              </a:rPr>
              <a:t>AGUA RELACIONDA 	CON DESASTRES </a:t>
            </a:r>
            <a:endParaRPr lang="es-MX" sz="1600" b="1" dirty="0">
              <a:solidFill>
                <a:schemeClr val="tx1"/>
              </a:solidFill>
            </a:endParaRPr>
          </a:p>
        </p:txBody>
      </p:sp>
      <p:sp>
        <p:nvSpPr>
          <p:cNvPr id="4" name="3 Marcador de número de diapositiva"/>
          <p:cNvSpPr>
            <a:spLocks noGrp="1"/>
          </p:cNvSpPr>
          <p:nvPr>
            <p:ph type="sldNum" sz="quarter" idx="4294967295"/>
          </p:nvPr>
        </p:nvSpPr>
        <p:spPr>
          <a:xfrm>
            <a:off x="6553200" y="6270047"/>
            <a:ext cx="2133600" cy="365125"/>
          </a:xfrm>
          <a:prstGeom prst="rect">
            <a:avLst/>
          </a:prstGeom>
        </p:spPr>
        <p:txBody>
          <a:bodyPr/>
          <a:lstStyle/>
          <a:p>
            <a:fld id="{E160174F-944B-B04B-968E-4CF313160A3B}" type="slidenum">
              <a:rPr lang="en-US" smtClean="0"/>
              <a:pPr/>
              <a:t>12</a:t>
            </a:fld>
            <a:endParaRPr lang="en-US" dirty="0"/>
          </a:p>
        </p:txBody>
      </p:sp>
    </p:spTree>
    <p:extLst>
      <p:ext uri="{BB962C8B-B14F-4D97-AF65-F5344CB8AC3E}">
        <p14:creationId xmlns:p14="http://schemas.microsoft.com/office/powerpoint/2010/main" val="3723145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6871" y="26720"/>
            <a:ext cx="8229600" cy="1143000"/>
          </a:xfrm>
        </p:spPr>
        <p:txBody>
          <a:bodyPr>
            <a:normAutofit fontScale="90000"/>
          </a:bodyPr>
          <a:lstStyle/>
          <a:p>
            <a:r>
              <a:rPr lang="es-MX" sz="2800" dirty="0"/>
              <a:t>Objetivo 6: Garantizar la disponibilidad y la gestión sostenible del agua y el saneamiento para todos</a:t>
            </a:r>
          </a:p>
        </p:txBody>
      </p:sp>
      <p:sp>
        <p:nvSpPr>
          <p:cNvPr id="4" name="3 Marcador de número de diapositiva"/>
          <p:cNvSpPr>
            <a:spLocks noGrp="1"/>
          </p:cNvSpPr>
          <p:nvPr>
            <p:ph type="sldNum" sz="quarter" idx="4294967295"/>
          </p:nvPr>
        </p:nvSpPr>
        <p:spPr>
          <a:xfrm>
            <a:off x="6553200" y="6270047"/>
            <a:ext cx="2133600" cy="365125"/>
          </a:xfrm>
          <a:prstGeom prst="rect">
            <a:avLst/>
          </a:prstGeom>
        </p:spPr>
        <p:txBody>
          <a:bodyPr/>
          <a:lstStyle/>
          <a:p>
            <a:fld id="{E160174F-944B-B04B-968E-4CF313160A3B}" type="slidenum">
              <a:rPr lang="en-US" smtClean="0"/>
              <a:pPr/>
              <a:t>13</a:t>
            </a:fld>
            <a:endParaRPr lang="en-US" dirty="0"/>
          </a:p>
        </p:txBody>
      </p:sp>
      <p:sp>
        <p:nvSpPr>
          <p:cNvPr id="35" name="34 Hexágono"/>
          <p:cNvSpPr/>
          <p:nvPr/>
        </p:nvSpPr>
        <p:spPr>
          <a:xfrm>
            <a:off x="128789" y="2283628"/>
            <a:ext cx="1786933" cy="1454012"/>
          </a:xfrm>
          <a:prstGeom prst="hexagon">
            <a:avLst>
              <a:gd name="adj" fmla="val 28570"/>
              <a:gd name="vf" fmla="val 115470"/>
            </a:avLst>
          </a:prstGeom>
          <a:solidFill>
            <a:srgbClr val="002060"/>
          </a:solidFill>
          <a:ln w="25400" cap="flat" cmpd="sng" algn="ctr">
            <a:solidFill>
              <a:sysClr val="window" lastClr="FFFFFF">
                <a:hueOff val="0"/>
                <a:satOff val="0"/>
                <a:lumOff val="0"/>
                <a:alphaOff val="0"/>
              </a:sysClr>
            </a:solidFill>
            <a:prstDash val="solid"/>
          </a:ln>
          <a:effectLst/>
        </p:spPr>
        <p:txBody>
          <a:bodyPr/>
          <a:lstStyle/>
          <a:p>
            <a:r>
              <a:rPr lang="es-MX" dirty="0" smtClean="0">
                <a:solidFill>
                  <a:schemeClr val="bg1"/>
                </a:solidFill>
              </a:rPr>
              <a:t>6.6 </a:t>
            </a:r>
            <a:r>
              <a:rPr lang="es-MX" sz="1400" dirty="0" smtClean="0">
                <a:solidFill>
                  <a:schemeClr val="bg1"/>
                </a:solidFill>
              </a:rPr>
              <a:t>ECOSISTEMAS </a:t>
            </a:r>
            <a:endParaRPr lang="es-MX" sz="1400" dirty="0">
              <a:solidFill>
                <a:schemeClr val="bg1"/>
              </a:solidFill>
            </a:endParaRPr>
          </a:p>
        </p:txBody>
      </p:sp>
      <p:sp>
        <p:nvSpPr>
          <p:cNvPr id="36" name="35 Hexágono"/>
          <p:cNvSpPr/>
          <p:nvPr/>
        </p:nvSpPr>
        <p:spPr>
          <a:xfrm>
            <a:off x="235008" y="3942502"/>
            <a:ext cx="1680711" cy="1454012"/>
          </a:xfrm>
          <a:prstGeom prst="hexagon">
            <a:avLst>
              <a:gd name="adj" fmla="val 28570"/>
              <a:gd name="vf" fmla="val 115470"/>
            </a:avLst>
          </a:prstGeom>
          <a:solidFill>
            <a:srgbClr val="002060"/>
          </a:solidFill>
          <a:ln w="25400" cap="flat" cmpd="sng" algn="ctr">
            <a:solidFill>
              <a:sysClr val="window" lastClr="FFFFFF">
                <a:hueOff val="0"/>
                <a:satOff val="0"/>
                <a:lumOff val="0"/>
                <a:alphaOff val="0"/>
              </a:sysClr>
            </a:solidFill>
            <a:prstDash val="solid"/>
          </a:ln>
          <a:effectLst/>
        </p:spPr>
        <p:txBody>
          <a:bodyPr/>
          <a:lstStyle/>
          <a:p>
            <a:r>
              <a:rPr lang="es-MX" sz="1600" dirty="0" smtClean="0">
                <a:solidFill>
                  <a:schemeClr val="bg1"/>
                </a:solidFill>
              </a:rPr>
              <a:t>6.5 </a:t>
            </a:r>
            <a:r>
              <a:rPr lang="es-MX" sz="1500" dirty="0" smtClean="0">
                <a:solidFill>
                  <a:schemeClr val="bg1"/>
                </a:solidFill>
              </a:rPr>
              <a:t>GESTIÓN  DE RECURSO HIDRICOS </a:t>
            </a:r>
            <a:endParaRPr lang="es-MX" sz="1500" dirty="0">
              <a:solidFill>
                <a:schemeClr val="bg1"/>
              </a:solidFill>
            </a:endParaRPr>
          </a:p>
        </p:txBody>
      </p:sp>
      <p:grpSp>
        <p:nvGrpSpPr>
          <p:cNvPr id="42" name="41 Grupo"/>
          <p:cNvGrpSpPr/>
          <p:nvPr/>
        </p:nvGrpSpPr>
        <p:grpSpPr>
          <a:xfrm>
            <a:off x="452345" y="1267885"/>
            <a:ext cx="8132607" cy="4754385"/>
            <a:chOff x="554193" y="1470719"/>
            <a:chExt cx="8132607" cy="4754385"/>
          </a:xfrm>
        </p:grpSpPr>
        <p:grpSp>
          <p:nvGrpSpPr>
            <p:cNvPr id="22" name="21 Grupo"/>
            <p:cNvGrpSpPr/>
            <p:nvPr/>
          </p:nvGrpSpPr>
          <p:grpSpPr>
            <a:xfrm>
              <a:off x="1764407" y="1470719"/>
              <a:ext cx="1680711" cy="1454012"/>
              <a:chOff x="2880324" y="26288"/>
              <a:chExt cx="1680711" cy="1454012"/>
            </a:xfrm>
          </p:grpSpPr>
          <p:sp>
            <p:nvSpPr>
              <p:cNvPr id="23" name="22 Hexágono"/>
              <p:cNvSpPr/>
              <p:nvPr/>
            </p:nvSpPr>
            <p:spPr>
              <a:xfrm>
                <a:off x="2880324" y="26288"/>
                <a:ext cx="1680711" cy="1454012"/>
              </a:xfrm>
              <a:prstGeom prst="hexagon">
                <a:avLst>
                  <a:gd name="adj" fmla="val 28570"/>
                  <a:gd name="vf" fmla="val 115470"/>
                </a:avLst>
              </a:prstGeom>
              <a:solidFill>
                <a:srgbClr val="002060"/>
              </a:solidFill>
              <a:ln w="25400" cap="flat" cmpd="sng" algn="ctr">
                <a:solidFill>
                  <a:sysClr val="window" lastClr="FFFFFF">
                    <a:hueOff val="0"/>
                    <a:satOff val="0"/>
                    <a:lumOff val="0"/>
                    <a:alphaOff val="0"/>
                  </a:sysClr>
                </a:solidFill>
                <a:prstDash val="solid"/>
              </a:ln>
              <a:effectLst/>
            </p:spPr>
          </p:sp>
          <p:sp>
            <p:nvSpPr>
              <p:cNvPr id="24" name="Hexágono 4"/>
              <p:cNvSpPr/>
              <p:nvPr/>
            </p:nvSpPr>
            <p:spPr>
              <a:xfrm>
                <a:off x="3158854" y="267249"/>
                <a:ext cx="1123651" cy="972090"/>
              </a:xfrm>
              <a:prstGeom prst="rect">
                <a:avLst/>
              </a:prstGeom>
              <a:noFill/>
              <a:ln>
                <a:noFill/>
              </a:ln>
              <a:effectLst/>
            </p:spPr>
            <p:txBody>
              <a:bodyPr spcFirstLastPara="0" vert="horz" wrap="square" lIns="25400" tIns="25400" rIns="25400"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CH" sz="2000" b="0" i="0" u="sng" strike="noStrike" kern="1200" cap="none" spc="0" normalizeH="0" baseline="0" noProof="0" dirty="0" smtClean="0">
                    <a:ln>
                      <a:noFill/>
                    </a:ln>
                    <a:solidFill>
                      <a:sysClr val="window" lastClr="FFFFFF"/>
                    </a:solidFill>
                    <a:effectLst/>
                    <a:uLnTx/>
                    <a:uFillTx/>
                    <a:latin typeface="Calibri"/>
                    <a:ea typeface="+mn-ea"/>
                    <a:cs typeface="+mn-cs"/>
                  </a:rPr>
                  <a:t>6.1</a:t>
                </a:r>
                <a:r>
                  <a:rPr kumimoji="0" lang="fr-CH" sz="2000" b="0" i="0" u="none" strike="noStrike" kern="1200" cap="none" spc="0" normalizeH="0" baseline="0" noProof="0" dirty="0" smtClean="0">
                    <a:ln>
                      <a:noFill/>
                    </a:ln>
                    <a:solidFill>
                      <a:sysClr val="window" lastClr="FFFFFF"/>
                    </a:solidFill>
                    <a:effectLst/>
                    <a:uLnTx/>
                    <a:uFillTx/>
                    <a:latin typeface="Calibri"/>
                    <a:ea typeface="+mn-ea"/>
                    <a:cs typeface="+mn-cs"/>
                  </a:rPr>
                  <a:t/>
                </a:r>
                <a:br>
                  <a:rPr kumimoji="0" lang="fr-CH" sz="2000" b="0" i="0" u="none" strike="noStrike" kern="1200" cap="none" spc="0" normalizeH="0" baseline="0" noProof="0" dirty="0" smtClean="0">
                    <a:ln>
                      <a:noFill/>
                    </a:ln>
                    <a:solidFill>
                      <a:sysClr val="window" lastClr="FFFFFF"/>
                    </a:solidFill>
                    <a:effectLst/>
                    <a:uLnTx/>
                    <a:uFillTx/>
                    <a:latin typeface="Calibri"/>
                    <a:ea typeface="+mn-ea"/>
                    <a:cs typeface="+mn-cs"/>
                  </a:rPr>
                </a:br>
                <a:r>
                  <a:rPr kumimoji="0" lang="fr-CH" sz="1600" b="0" i="0" u="none" strike="noStrike" kern="1200" cap="none" spc="0" normalizeH="0" baseline="0" noProof="0" dirty="0" smtClean="0">
                    <a:ln>
                      <a:noFill/>
                    </a:ln>
                    <a:solidFill>
                      <a:sysClr val="window" lastClr="FFFFFF"/>
                    </a:solidFill>
                    <a:effectLst/>
                    <a:uLnTx/>
                    <a:uFillTx/>
                    <a:latin typeface="Calibri"/>
                    <a:ea typeface="+mn-ea"/>
                    <a:cs typeface="+mn-cs"/>
                  </a:rPr>
                  <a:t>AGUA</a:t>
                </a:r>
                <a:r>
                  <a:rPr kumimoji="0" lang="fr-CH" sz="1600" b="0" i="0" u="none" strike="noStrike" kern="1200" cap="none" spc="0" normalizeH="0" noProof="0" dirty="0" smtClean="0">
                    <a:ln>
                      <a:noFill/>
                    </a:ln>
                    <a:solidFill>
                      <a:sysClr val="window" lastClr="FFFFFF"/>
                    </a:solidFill>
                    <a:effectLst/>
                    <a:uLnTx/>
                    <a:uFillTx/>
                    <a:latin typeface="Calibri"/>
                    <a:ea typeface="+mn-ea"/>
                    <a:cs typeface="+mn-cs"/>
                  </a:rPr>
                  <a:t> POTABLE</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25" name="24 Grupo"/>
            <p:cNvGrpSpPr/>
            <p:nvPr/>
          </p:nvGrpSpPr>
          <p:grpSpPr>
            <a:xfrm>
              <a:off x="1764407" y="4771092"/>
              <a:ext cx="1680711" cy="1454012"/>
              <a:chOff x="2940644" y="3547751"/>
              <a:chExt cx="1680711" cy="1454012"/>
            </a:xfrm>
          </p:grpSpPr>
          <p:sp>
            <p:nvSpPr>
              <p:cNvPr id="26" name="25 Hexágono"/>
              <p:cNvSpPr/>
              <p:nvPr/>
            </p:nvSpPr>
            <p:spPr>
              <a:xfrm>
                <a:off x="2940644" y="3547751"/>
                <a:ext cx="1680711" cy="1454012"/>
              </a:xfrm>
              <a:prstGeom prst="hexagon">
                <a:avLst>
                  <a:gd name="adj" fmla="val 28570"/>
                  <a:gd name="vf" fmla="val 115470"/>
                </a:avLst>
              </a:prstGeom>
              <a:solidFill>
                <a:srgbClr val="002060"/>
              </a:solidFill>
              <a:ln w="25400" cap="flat" cmpd="sng" algn="ctr">
                <a:solidFill>
                  <a:sysClr val="window" lastClr="FFFFFF">
                    <a:hueOff val="0"/>
                    <a:satOff val="0"/>
                    <a:lumOff val="0"/>
                    <a:alphaOff val="0"/>
                  </a:sysClr>
                </a:solidFill>
                <a:prstDash val="solid"/>
              </a:ln>
              <a:effectLst/>
            </p:spPr>
          </p:sp>
          <p:sp>
            <p:nvSpPr>
              <p:cNvPr id="27" name="Hexágono 4"/>
              <p:cNvSpPr/>
              <p:nvPr/>
            </p:nvSpPr>
            <p:spPr>
              <a:xfrm>
                <a:off x="3219174" y="3788712"/>
                <a:ext cx="1123651" cy="972090"/>
              </a:xfrm>
              <a:prstGeom prst="rect">
                <a:avLst/>
              </a:prstGeom>
              <a:noFill/>
              <a:ln>
                <a:noFill/>
              </a:ln>
              <a:effectLst/>
            </p:spPr>
            <p:txBody>
              <a:bodyPr spcFirstLastPara="0" vert="horz" wrap="square" lIns="25400" tIns="25400" rIns="25400"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2000" b="0" i="0" u="sng" strike="noStrike" kern="1200" cap="none" spc="0" normalizeH="0" baseline="0" noProof="0" dirty="0" smtClean="0">
                    <a:ln>
                      <a:noFill/>
                    </a:ln>
                    <a:solidFill>
                      <a:sysClr val="window" lastClr="FFFFFF"/>
                    </a:solidFill>
                    <a:effectLst/>
                    <a:uLnTx/>
                    <a:uFillTx/>
                    <a:latin typeface="Calibri"/>
                    <a:ea typeface="+mn-ea"/>
                    <a:cs typeface="+mn-cs"/>
                  </a:rPr>
                  <a:t>6.4</a:t>
                </a:r>
                <a:r>
                  <a:rPr kumimoji="0" lang="fr-FR" sz="2000" b="0" i="0" u="none" strike="noStrike" kern="1200" cap="none" spc="0" normalizeH="0" baseline="0" noProof="0" dirty="0" smtClean="0">
                    <a:ln>
                      <a:noFill/>
                    </a:ln>
                    <a:solidFill>
                      <a:sysClr val="window" lastClr="FFFFFF"/>
                    </a:solidFill>
                    <a:effectLst/>
                    <a:uLnTx/>
                    <a:uFillTx/>
                    <a:latin typeface="Calibri"/>
                    <a:ea typeface="+mn-ea"/>
                    <a:cs typeface="+mn-cs"/>
                  </a:rPr>
                  <a:t> </a:t>
                </a:r>
                <a:br>
                  <a:rPr kumimoji="0" lang="fr-FR" sz="2000" b="0" i="0" u="none" strike="noStrike" kern="1200" cap="none" spc="0" normalizeH="0" baseline="0" noProof="0" dirty="0" smtClean="0">
                    <a:ln>
                      <a:noFill/>
                    </a:ln>
                    <a:solidFill>
                      <a:sysClr val="window" lastClr="FFFFFF"/>
                    </a:solidFill>
                    <a:effectLst/>
                    <a:uLnTx/>
                    <a:uFillTx/>
                    <a:latin typeface="Calibri"/>
                    <a:ea typeface="+mn-ea"/>
                    <a:cs typeface="+mn-cs"/>
                  </a:rPr>
                </a:br>
                <a:r>
                  <a:rPr kumimoji="0" lang="fr-FR" sz="1400" b="0" i="0" u="none" strike="noStrike" kern="1200" cap="none" spc="0" normalizeH="0" baseline="0" noProof="0" dirty="0" smtClean="0">
                    <a:ln>
                      <a:noFill/>
                    </a:ln>
                    <a:solidFill>
                      <a:sysClr val="window" lastClr="FFFFFF"/>
                    </a:solidFill>
                    <a:effectLst/>
                    <a:uLnTx/>
                    <a:uFillTx/>
                    <a:latin typeface="Calibri"/>
                  </a:rPr>
                  <a:t>EFICIENCIA</a:t>
                </a:r>
                <a:r>
                  <a:rPr kumimoji="0" lang="fr-FR" sz="1400" b="0" i="0" u="none" strike="noStrike" kern="1200" cap="none" spc="0" normalizeH="0" noProof="0" dirty="0" smtClean="0">
                    <a:ln>
                      <a:noFill/>
                    </a:ln>
                    <a:solidFill>
                      <a:sysClr val="window" lastClr="FFFFFF"/>
                    </a:solidFill>
                    <a:effectLst/>
                    <a:uLnTx/>
                    <a:uFillTx/>
                    <a:latin typeface="Calibri"/>
                  </a:rPr>
                  <a:t> EN EL USO DEL AGUA </a:t>
                </a:r>
                <a:endParaRPr lang="fr-FR" sz="1400" dirty="0">
                  <a:solidFill>
                    <a:sysClr val="window" lastClr="FFFFFF"/>
                  </a:solidFill>
                  <a:latin typeface="Calibri"/>
                </a:endParaRPr>
              </a:p>
            </p:txBody>
          </p:sp>
        </p:grpSp>
        <p:grpSp>
          <p:nvGrpSpPr>
            <p:cNvPr id="29" name="28 Grupo"/>
            <p:cNvGrpSpPr/>
            <p:nvPr/>
          </p:nvGrpSpPr>
          <p:grpSpPr>
            <a:xfrm>
              <a:off x="3317904" y="2306229"/>
              <a:ext cx="1680711" cy="1454012"/>
              <a:chOff x="4310409" y="844552"/>
              <a:chExt cx="1680711" cy="1454012"/>
            </a:xfrm>
          </p:grpSpPr>
          <p:sp>
            <p:nvSpPr>
              <p:cNvPr id="30" name="29 Hexágono"/>
              <p:cNvSpPr/>
              <p:nvPr/>
            </p:nvSpPr>
            <p:spPr>
              <a:xfrm>
                <a:off x="4310409" y="844552"/>
                <a:ext cx="1680711" cy="1454012"/>
              </a:xfrm>
              <a:prstGeom prst="hexagon">
                <a:avLst>
                  <a:gd name="adj" fmla="val 28570"/>
                  <a:gd name="vf" fmla="val 115470"/>
                </a:avLst>
              </a:prstGeom>
              <a:solidFill>
                <a:srgbClr val="002060"/>
              </a:solidFill>
              <a:ln w="25400" cap="flat" cmpd="sng" algn="ctr">
                <a:solidFill>
                  <a:sysClr val="window" lastClr="FFFFFF">
                    <a:hueOff val="0"/>
                    <a:satOff val="0"/>
                    <a:lumOff val="0"/>
                    <a:alphaOff val="0"/>
                  </a:sysClr>
                </a:solidFill>
                <a:prstDash val="solid"/>
              </a:ln>
              <a:effectLst/>
            </p:spPr>
          </p:sp>
          <p:sp>
            <p:nvSpPr>
              <p:cNvPr id="31" name="Hexágono 4"/>
              <p:cNvSpPr/>
              <p:nvPr/>
            </p:nvSpPr>
            <p:spPr>
              <a:xfrm>
                <a:off x="4670525" y="1117255"/>
                <a:ext cx="1123651" cy="972090"/>
              </a:xfrm>
              <a:prstGeom prst="rect">
                <a:avLst/>
              </a:prstGeom>
              <a:noFill/>
              <a:ln>
                <a:noFill/>
              </a:ln>
              <a:effectLst/>
            </p:spPr>
            <p:txBody>
              <a:bodyPr spcFirstLastPara="0" vert="horz" wrap="square" lIns="25400" tIns="25400" rIns="25400"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CH" sz="2000" b="0" i="0" u="sng" strike="noStrike" kern="1200" cap="none" spc="0" normalizeH="0" baseline="0" noProof="0" dirty="0" smtClean="0">
                    <a:ln>
                      <a:noFill/>
                    </a:ln>
                    <a:solidFill>
                      <a:sysClr val="window" lastClr="FFFFFF"/>
                    </a:solidFill>
                    <a:effectLst/>
                    <a:uLnTx/>
                    <a:uFillTx/>
                    <a:latin typeface="Calibri"/>
                    <a:ea typeface="+mn-ea"/>
                    <a:cs typeface="+mn-cs"/>
                  </a:rPr>
                  <a:t>6.2</a:t>
                </a:r>
                <a:r>
                  <a:rPr kumimoji="0" lang="fr-CH" sz="2000" b="0" i="0" u="none" strike="noStrike" kern="1200" cap="none" spc="0" normalizeH="0" baseline="0" noProof="0" dirty="0" smtClean="0">
                    <a:ln>
                      <a:noFill/>
                    </a:ln>
                    <a:solidFill>
                      <a:sysClr val="window" lastClr="FFFFFF"/>
                    </a:solidFill>
                    <a:effectLst/>
                    <a:uLnTx/>
                    <a:uFillTx/>
                    <a:latin typeface="Calibri"/>
                    <a:ea typeface="+mn-ea"/>
                    <a:cs typeface="+mn-cs"/>
                  </a:rPr>
                  <a:t/>
                </a:r>
                <a:br>
                  <a:rPr kumimoji="0" lang="fr-CH" sz="2000" b="0" i="0" u="none" strike="noStrike" kern="1200" cap="none" spc="0" normalizeH="0" baseline="0" noProof="0" dirty="0" smtClean="0">
                    <a:ln>
                      <a:noFill/>
                    </a:ln>
                    <a:solidFill>
                      <a:sysClr val="window" lastClr="FFFFFF"/>
                    </a:solidFill>
                    <a:effectLst/>
                    <a:uLnTx/>
                    <a:uFillTx/>
                    <a:latin typeface="Calibri"/>
                    <a:ea typeface="+mn-ea"/>
                    <a:cs typeface="+mn-cs"/>
                  </a:rPr>
                </a:br>
                <a:r>
                  <a:rPr lang="fr-CH" sz="1500" dirty="0">
                    <a:solidFill>
                      <a:sysClr val="window" lastClr="FFFFFF"/>
                    </a:solidFill>
                    <a:latin typeface="Calibri"/>
                  </a:rPr>
                  <a:t>SANEAMIETO E HIGIENE</a:t>
                </a:r>
                <a:endParaRPr lang="fr-FR" sz="1500" dirty="0">
                  <a:solidFill>
                    <a:sysClr val="window" lastClr="FFFFFF"/>
                  </a:solidFill>
                  <a:latin typeface="Calibri"/>
                </a:endParaRPr>
              </a:p>
            </p:txBody>
          </p:sp>
        </p:grpSp>
        <p:grpSp>
          <p:nvGrpSpPr>
            <p:cNvPr id="32" name="31 Grupo"/>
            <p:cNvGrpSpPr/>
            <p:nvPr/>
          </p:nvGrpSpPr>
          <p:grpSpPr>
            <a:xfrm>
              <a:off x="3364506" y="4001780"/>
              <a:ext cx="1680711" cy="1454012"/>
              <a:chOff x="2940644" y="3547751"/>
              <a:chExt cx="1680711" cy="1454012"/>
            </a:xfrm>
          </p:grpSpPr>
          <p:sp>
            <p:nvSpPr>
              <p:cNvPr id="33" name="32 Hexágono"/>
              <p:cNvSpPr/>
              <p:nvPr/>
            </p:nvSpPr>
            <p:spPr>
              <a:xfrm>
                <a:off x="2940644" y="3547751"/>
                <a:ext cx="1680711" cy="1454012"/>
              </a:xfrm>
              <a:prstGeom prst="hexagon">
                <a:avLst>
                  <a:gd name="adj" fmla="val 28570"/>
                  <a:gd name="vf" fmla="val 115470"/>
                </a:avLst>
              </a:prstGeom>
              <a:solidFill>
                <a:srgbClr val="002060"/>
              </a:solidFill>
              <a:ln w="25400" cap="flat" cmpd="sng" algn="ctr">
                <a:solidFill>
                  <a:sysClr val="window" lastClr="FFFFFF">
                    <a:hueOff val="0"/>
                    <a:satOff val="0"/>
                    <a:lumOff val="0"/>
                    <a:alphaOff val="0"/>
                  </a:sysClr>
                </a:solidFill>
                <a:prstDash val="solid"/>
              </a:ln>
              <a:effectLst/>
            </p:spPr>
          </p:sp>
          <p:sp>
            <p:nvSpPr>
              <p:cNvPr id="34" name="Hexágono 4"/>
              <p:cNvSpPr/>
              <p:nvPr/>
            </p:nvSpPr>
            <p:spPr>
              <a:xfrm>
                <a:off x="3219174" y="3788712"/>
                <a:ext cx="1123651" cy="972090"/>
              </a:xfrm>
              <a:prstGeom prst="rect">
                <a:avLst/>
              </a:prstGeom>
              <a:noFill/>
              <a:ln>
                <a:noFill/>
              </a:ln>
              <a:effectLst/>
            </p:spPr>
            <p:txBody>
              <a:bodyPr spcFirstLastPara="0" vert="horz" wrap="square" lIns="25400" tIns="25400" rIns="25400"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2000" b="0" i="0" u="sng" strike="noStrike" kern="1200" cap="none" spc="0" normalizeH="0" baseline="0" noProof="0" dirty="0" smtClean="0">
                    <a:ln>
                      <a:noFill/>
                    </a:ln>
                    <a:solidFill>
                      <a:sysClr val="window" lastClr="FFFFFF"/>
                    </a:solidFill>
                    <a:effectLst/>
                    <a:uLnTx/>
                    <a:uFillTx/>
                    <a:latin typeface="Calibri"/>
                    <a:ea typeface="+mn-ea"/>
                    <a:cs typeface="+mn-cs"/>
                  </a:rPr>
                  <a:t>6.3</a:t>
                </a:r>
                <a:r>
                  <a:rPr kumimoji="0" lang="fr-FR" sz="2000" b="0" i="0" u="none" strike="noStrike" kern="1200" cap="none" spc="0" normalizeH="0" baseline="0" noProof="0" dirty="0" smtClean="0">
                    <a:ln>
                      <a:noFill/>
                    </a:ln>
                    <a:solidFill>
                      <a:sysClr val="window" lastClr="FFFFFF"/>
                    </a:solidFill>
                    <a:effectLst/>
                    <a:uLnTx/>
                    <a:uFillTx/>
                    <a:latin typeface="Calibri"/>
                    <a:ea typeface="+mn-ea"/>
                    <a:cs typeface="+mn-cs"/>
                  </a:rPr>
                  <a:t> </a:t>
                </a:r>
                <a:br>
                  <a:rPr kumimoji="0" lang="fr-FR" sz="2000" b="0" i="0" u="none" strike="noStrike" kern="1200" cap="none" spc="0" normalizeH="0" baseline="0" noProof="0" dirty="0" smtClean="0">
                    <a:ln>
                      <a:noFill/>
                    </a:ln>
                    <a:solidFill>
                      <a:sysClr val="window" lastClr="FFFFFF"/>
                    </a:solidFill>
                    <a:effectLst/>
                    <a:uLnTx/>
                    <a:uFillTx/>
                    <a:latin typeface="Calibri"/>
                    <a:ea typeface="+mn-ea"/>
                    <a:cs typeface="+mn-cs"/>
                  </a:rPr>
                </a:br>
                <a:r>
                  <a:rPr kumimoji="0" lang="fr-FR" sz="1300" b="0" i="0" u="none" strike="noStrike" kern="1200" cap="none" spc="0" normalizeH="0" baseline="0" noProof="0" dirty="0" smtClean="0">
                    <a:ln>
                      <a:noFill/>
                    </a:ln>
                    <a:solidFill>
                      <a:sysClr val="window" lastClr="FFFFFF"/>
                    </a:solidFill>
                    <a:effectLst/>
                    <a:uLnTx/>
                    <a:uFillTx/>
                    <a:latin typeface="Calibri"/>
                  </a:rPr>
                  <a:t>CALIDAD</a:t>
                </a:r>
                <a:r>
                  <a:rPr kumimoji="0" lang="fr-FR" sz="1300" b="0" i="0" u="none" strike="noStrike" kern="1200" cap="none" spc="0" normalizeH="0" noProof="0" dirty="0" smtClean="0">
                    <a:ln>
                      <a:noFill/>
                    </a:ln>
                    <a:solidFill>
                      <a:sysClr val="window" lastClr="FFFFFF"/>
                    </a:solidFill>
                    <a:effectLst/>
                    <a:uLnTx/>
                    <a:uFillTx/>
                    <a:latin typeface="Calibri"/>
                  </a:rPr>
                  <a:t> DEL AGUA Y GESTIÒN AGUAS RESIDUALES </a:t>
                </a:r>
                <a:endParaRPr lang="fr-FR" sz="1300" dirty="0">
                  <a:solidFill>
                    <a:sysClr val="window" lastClr="FFFFFF"/>
                  </a:solidFill>
                  <a:latin typeface="Calibri"/>
                </a:endParaRPr>
              </a:p>
            </p:txBody>
          </p:sp>
        </p:grpSp>
        <p:sp>
          <p:nvSpPr>
            <p:cNvPr id="37" name="36 Hexágono"/>
            <p:cNvSpPr/>
            <p:nvPr/>
          </p:nvSpPr>
          <p:spPr>
            <a:xfrm>
              <a:off x="1764407" y="3010634"/>
              <a:ext cx="1832024" cy="1571676"/>
            </a:xfrm>
            <a:prstGeom prst="hexagon">
              <a:avLst>
                <a:gd name="adj" fmla="val 28570"/>
                <a:gd name="vf" fmla="val 115470"/>
              </a:avLst>
            </a:prstGeom>
            <a:solidFill>
              <a:schemeClr val="tx2">
                <a:lumMod val="25000"/>
                <a:lumOff val="75000"/>
              </a:schemeClr>
            </a:solidFill>
            <a:ln w="25400" cap="flat" cmpd="sng" algn="ctr">
              <a:solidFill>
                <a:sysClr val="window" lastClr="FFFFFF">
                  <a:hueOff val="0"/>
                  <a:satOff val="0"/>
                  <a:lumOff val="0"/>
                  <a:alphaOff val="0"/>
                </a:sysClr>
              </a:solidFill>
              <a:prstDash val="solid"/>
            </a:ln>
            <a:effectLst/>
          </p:spPr>
        </p:sp>
        <p:pic>
          <p:nvPicPr>
            <p:cNvPr id="614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47703" y="1711680"/>
              <a:ext cx="2237249" cy="193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Rectángulo"/>
            <p:cNvSpPr/>
            <p:nvPr/>
          </p:nvSpPr>
          <p:spPr>
            <a:xfrm>
              <a:off x="6725567" y="1945106"/>
              <a:ext cx="1859385" cy="1477328"/>
            </a:xfrm>
            <a:prstGeom prst="rect">
              <a:avLst/>
            </a:prstGeom>
          </p:spPr>
          <p:txBody>
            <a:bodyPr wrap="square">
              <a:spAutoFit/>
            </a:bodyPr>
            <a:lstStyle/>
            <a:p>
              <a:r>
                <a:rPr lang="es-ES" dirty="0" smtClean="0">
                  <a:solidFill>
                    <a:schemeClr val="bg1"/>
                  </a:solidFill>
                </a:rPr>
                <a:t>          6.A                       </a:t>
              </a:r>
              <a:r>
                <a:rPr lang="es-ES" dirty="0">
                  <a:solidFill>
                    <a:schemeClr val="bg1"/>
                  </a:solidFill>
                </a:rPr>
                <a:t>La cooperación </a:t>
              </a:r>
              <a:r>
                <a:rPr lang="es-ES" dirty="0" smtClean="0">
                  <a:solidFill>
                    <a:schemeClr val="bg1"/>
                  </a:solidFill>
                </a:rPr>
                <a:t>internacional </a:t>
              </a:r>
              <a:r>
                <a:rPr lang="es-ES" dirty="0">
                  <a:solidFill>
                    <a:schemeClr val="bg1"/>
                  </a:solidFill>
                </a:rPr>
                <a:t>y el desarrollo de </a:t>
              </a:r>
              <a:r>
                <a:rPr lang="es-ES" dirty="0" smtClean="0">
                  <a:solidFill>
                    <a:schemeClr val="bg1"/>
                  </a:solidFill>
                </a:rPr>
                <a:t> capacidades</a:t>
              </a:r>
              <a:endParaRPr lang="es-MX" dirty="0">
                <a:solidFill>
                  <a:schemeClr val="bg1"/>
                </a:solidFill>
              </a:endParaRPr>
            </a:p>
          </p:txBody>
        </p:sp>
        <p:grpSp>
          <p:nvGrpSpPr>
            <p:cNvPr id="43" name="42 Grupo"/>
            <p:cNvGrpSpPr/>
            <p:nvPr/>
          </p:nvGrpSpPr>
          <p:grpSpPr>
            <a:xfrm>
              <a:off x="6383852" y="3847823"/>
              <a:ext cx="2302948" cy="1940058"/>
              <a:chOff x="2880324" y="26288"/>
              <a:chExt cx="1680711" cy="1454012"/>
            </a:xfrm>
          </p:grpSpPr>
          <p:sp>
            <p:nvSpPr>
              <p:cNvPr id="44" name="43 Hexágono"/>
              <p:cNvSpPr/>
              <p:nvPr/>
            </p:nvSpPr>
            <p:spPr>
              <a:xfrm>
                <a:off x="2880324" y="26288"/>
                <a:ext cx="1680711" cy="1454012"/>
              </a:xfrm>
              <a:prstGeom prst="hexagon">
                <a:avLst>
                  <a:gd name="adj" fmla="val 28570"/>
                  <a:gd name="vf" fmla="val 115470"/>
                </a:avLst>
              </a:prstGeom>
              <a:solidFill>
                <a:srgbClr val="002060"/>
              </a:solidFill>
              <a:ln w="25400" cap="flat" cmpd="sng" algn="ctr">
                <a:solidFill>
                  <a:sysClr val="window" lastClr="FFFFFF">
                    <a:hueOff val="0"/>
                    <a:satOff val="0"/>
                    <a:lumOff val="0"/>
                    <a:alphaOff val="0"/>
                  </a:sysClr>
                </a:solidFill>
                <a:prstDash val="solid"/>
              </a:ln>
              <a:effectLst/>
            </p:spPr>
          </p:sp>
          <p:sp>
            <p:nvSpPr>
              <p:cNvPr id="45" name="Hexágono 4"/>
              <p:cNvSpPr/>
              <p:nvPr/>
            </p:nvSpPr>
            <p:spPr>
              <a:xfrm>
                <a:off x="3158854" y="267249"/>
                <a:ext cx="1123651" cy="972090"/>
              </a:xfrm>
              <a:prstGeom prst="rect">
                <a:avLst/>
              </a:prstGeom>
              <a:noFill/>
              <a:ln>
                <a:noFill/>
              </a:ln>
              <a:effectLst/>
            </p:spPr>
            <p:txBody>
              <a:bodyPr spcFirstLastPara="0" vert="horz" wrap="square" lIns="25400" tIns="25400" rIns="25400"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CH" sz="2000" b="0" i="0" u="sng" strike="noStrike" kern="1200" cap="none" spc="0" normalizeH="0" baseline="0" noProof="0" dirty="0" smtClean="0">
                    <a:ln>
                      <a:noFill/>
                    </a:ln>
                    <a:solidFill>
                      <a:sysClr val="window" lastClr="FFFFFF"/>
                    </a:solidFill>
                    <a:effectLst/>
                    <a:uLnTx/>
                    <a:uFillTx/>
                    <a:latin typeface="Calibri"/>
                    <a:ea typeface="+mn-ea"/>
                    <a:cs typeface="+mn-cs"/>
                  </a:rPr>
                  <a:t>6.b</a:t>
                </a:r>
                <a:r>
                  <a:rPr kumimoji="0" lang="fr-CH" sz="2000" b="0" i="0" u="none" strike="noStrike" kern="1200" cap="none" spc="0" normalizeH="0" baseline="0" noProof="0" dirty="0" smtClean="0">
                    <a:ln>
                      <a:noFill/>
                    </a:ln>
                    <a:solidFill>
                      <a:sysClr val="window" lastClr="FFFFFF"/>
                    </a:solidFill>
                    <a:effectLst/>
                    <a:uLnTx/>
                    <a:uFillTx/>
                    <a:latin typeface="Calibri"/>
                    <a:ea typeface="+mn-ea"/>
                    <a:cs typeface="+mn-cs"/>
                  </a:rPr>
                  <a:t/>
                </a:r>
                <a:br>
                  <a:rPr kumimoji="0" lang="fr-CH" sz="2000" b="0" i="0" u="none" strike="noStrike" kern="1200" cap="none" spc="0" normalizeH="0" baseline="0" noProof="0" dirty="0" smtClean="0">
                    <a:ln>
                      <a:noFill/>
                    </a:ln>
                    <a:solidFill>
                      <a:sysClr val="window" lastClr="FFFFFF"/>
                    </a:solidFill>
                    <a:effectLst/>
                    <a:uLnTx/>
                    <a:uFillTx/>
                    <a:latin typeface="Calibri"/>
                    <a:ea typeface="+mn-ea"/>
                    <a:cs typeface="+mn-cs"/>
                  </a:rPr>
                </a:br>
                <a:r>
                  <a:rPr kumimoji="0" lang="fr-CH" sz="2000" b="0" i="0" u="none" strike="noStrike" kern="1200" cap="none" spc="0" normalizeH="0" baseline="0" noProof="0" dirty="0" err="1" smtClean="0">
                    <a:ln>
                      <a:noFill/>
                    </a:ln>
                    <a:solidFill>
                      <a:sysClr val="window" lastClr="FFFFFF"/>
                    </a:solidFill>
                    <a:effectLst/>
                    <a:uLnTx/>
                    <a:uFillTx/>
                    <a:latin typeface="Calibri"/>
                    <a:ea typeface="+mn-ea"/>
                    <a:cs typeface="+mn-cs"/>
                  </a:rPr>
                  <a:t>Participación</a:t>
                </a:r>
                <a:r>
                  <a:rPr kumimoji="0" lang="fr-CH" sz="2000" b="0" i="0" u="none" strike="noStrike" kern="1200" cap="none" spc="0" normalizeH="0" noProof="0" dirty="0" smtClean="0">
                    <a:ln>
                      <a:noFill/>
                    </a:ln>
                    <a:solidFill>
                      <a:sysClr val="window" lastClr="FFFFFF"/>
                    </a:solidFill>
                    <a:effectLst/>
                    <a:uLnTx/>
                    <a:uFillTx/>
                    <a:latin typeface="Calibri"/>
                    <a:ea typeface="+mn-ea"/>
                    <a:cs typeface="+mn-cs"/>
                  </a:rPr>
                  <a:t> Local</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41" name="40 Triángulo isósceles"/>
            <p:cNvSpPr/>
            <p:nvPr/>
          </p:nvSpPr>
          <p:spPr>
            <a:xfrm rot="6964062">
              <a:off x="2914307" y="2439790"/>
              <a:ext cx="957791" cy="42040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49" name="48 Triángulo isósceles"/>
            <p:cNvSpPr/>
            <p:nvPr/>
          </p:nvSpPr>
          <p:spPr>
            <a:xfrm rot="10800000">
              <a:off x="3679362" y="3737639"/>
              <a:ext cx="957791" cy="31594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50" name="49 Triángulo isósceles"/>
            <p:cNvSpPr/>
            <p:nvPr/>
          </p:nvSpPr>
          <p:spPr>
            <a:xfrm rot="18180443">
              <a:off x="1360741" y="4953863"/>
              <a:ext cx="947564" cy="33737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51" name="50 Triángulo isósceles"/>
            <p:cNvSpPr/>
            <p:nvPr/>
          </p:nvSpPr>
          <p:spPr>
            <a:xfrm rot="3522254">
              <a:off x="1424776" y="2342305"/>
              <a:ext cx="800744" cy="3338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52" name="51 Triángulo isósceles"/>
            <p:cNvSpPr/>
            <p:nvPr/>
          </p:nvSpPr>
          <p:spPr>
            <a:xfrm>
              <a:off x="554193" y="3629554"/>
              <a:ext cx="920348" cy="372226"/>
            </a:xfrm>
            <a:prstGeom prst="triangle">
              <a:avLst>
                <a:gd name="adj" fmla="val 532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53" name="52 Triángulo isósceles"/>
            <p:cNvSpPr/>
            <p:nvPr/>
          </p:nvSpPr>
          <p:spPr>
            <a:xfrm rot="13948802">
              <a:off x="2991819" y="5040678"/>
              <a:ext cx="898469" cy="37534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grpSp>
      <p:pic>
        <p:nvPicPr>
          <p:cNvPr id="55" name="Picture 3"/>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2056662" y="3002247"/>
            <a:ext cx="1043817" cy="122117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454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99" y="90152"/>
            <a:ext cx="8055735" cy="1120460"/>
          </a:xfrm>
          <a:solidFill>
            <a:schemeClr val="bg1"/>
          </a:solidFill>
        </p:spPr>
        <p:txBody>
          <a:bodyPr>
            <a:normAutofit fontScale="90000"/>
          </a:bodyPr>
          <a:lstStyle/>
          <a:p>
            <a:pPr>
              <a:lnSpc>
                <a:spcPct val="100000"/>
              </a:lnSpc>
            </a:pPr>
            <a:r>
              <a:rPr lang="es-ES" sz="4000" dirty="0" smtClean="0"/>
              <a:t>MONITOREO DE LA AGENDA 2030</a:t>
            </a:r>
            <a:r>
              <a:rPr lang="es-ES" dirty="0" smtClean="0"/>
              <a:t/>
            </a:r>
            <a:br>
              <a:rPr lang="es-ES" dirty="0" smtClean="0"/>
            </a:br>
            <a:r>
              <a:rPr lang="es-ES" sz="2000" dirty="0" smtClean="0"/>
              <a:t>11 </a:t>
            </a:r>
            <a:r>
              <a:rPr lang="es-ES" sz="2000" dirty="0"/>
              <a:t>propuestas de indicadores globales</a:t>
            </a:r>
            <a:endParaRPr lang="es-MX" sz="20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013100904"/>
              </p:ext>
            </p:extLst>
          </p:nvPr>
        </p:nvGraphicFramePr>
        <p:xfrm>
          <a:off x="457200" y="1365159"/>
          <a:ext cx="8055735" cy="4825239"/>
        </p:xfrm>
        <a:graphic>
          <a:graphicData uri="http://schemas.openxmlformats.org/drawingml/2006/table">
            <a:tbl>
              <a:tblPr firstRow="1" bandRow="1"/>
              <a:tblGrid>
                <a:gridCol w="821617">
                  <a:extLst>
                    <a:ext uri="{9D8B030D-6E8A-4147-A177-3AD203B41FA5}">
                      <a16:colId xmlns:a16="http://schemas.microsoft.com/office/drawing/2014/main" val="20000"/>
                    </a:ext>
                  </a:extLst>
                </a:gridCol>
                <a:gridCol w="5549633">
                  <a:extLst>
                    <a:ext uri="{9D8B030D-6E8A-4147-A177-3AD203B41FA5}">
                      <a16:colId xmlns:a16="http://schemas.microsoft.com/office/drawing/2014/main" val="20001"/>
                    </a:ext>
                  </a:extLst>
                </a:gridCol>
                <a:gridCol w="1684485">
                  <a:extLst>
                    <a:ext uri="{9D8B030D-6E8A-4147-A177-3AD203B41FA5}">
                      <a16:colId xmlns:a16="http://schemas.microsoft.com/office/drawing/2014/main" val="20002"/>
                    </a:ext>
                  </a:extLst>
                </a:gridCol>
              </a:tblGrid>
              <a:tr h="560568">
                <a:tc>
                  <a:txBody>
                    <a:bodyPr/>
                    <a:lstStyle/>
                    <a:p>
                      <a:pPr algn="ctr">
                        <a:lnSpc>
                          <a:spcPct val="115000"/>
                        </a:lnSpc>
                        <a:spcAft>
                          <a:spcPts val="0"/>
                        </a:spcAft>
                      </a:pPr>
                      <a:r>
                        <a:rPr lang="fr-CH" sz="1200" b="1" kern="1200" dirty="0" err="1">
                          <a:solidFill>
                            <a:srgbClr val="FFFFFF"/>
                          </a:solidFill>
                          <a:effectLst/>
                          <a:latin typeface="Calibri"/>
                          <a:ea typeface="Times New Roman"/>
                          <a:cs typeface="Arial"/>
                        </a:rPr>
                        <a:t>Indicator</a:t>
                      </a:r>
                      <a:endParaRPr lang="es-MX" sz="800" dirty="0">
                        <a:effectLst/>
                        <a:latin typeface="Calibri"/>
                        <a:ea typeface="Calibri"/>
                        <a:cs typeface="Times New Roman"/>
                      </a:endParaRPr>
                    </a:p>
                  </a:txBody>
                  <a:tcPr marL="57692" marR="57692" marT="30487" marB="30487">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376092"/>
                    </a:solidFill>
                  </a:tcPr>
                </a:tc>
                <a:tc>
                  <a:txBody>
                    <a:bodyPr/>
                    <a:lstStyle/>
                    <a:p>
                      <a:pPr>
                        <a:lnSpc>
                          <a:spcPct val="115000"/>
                        </a:lnSpc>
                        <a:spcAft>
                          <a:spcPts val="0"/>
                        </a:spcAft>
                      </a:pPr>
                      <a:r>
                        <a:rPr lang="fr-CH" sz="1200" b="1" kern="1200">
                          <a:solidFill>
                            <a:srgbClr val="FFFFFF"/>
                          </a:solidFill>
                          <a:effectLst/>
                          <a:latin typeface="Calibri"/>
                          <a:ea typeface="Times New Roman"/>
                          <a:cs typeface="Arial"/>
                        </a:rPr>
                        <a:t>(brief title)</a:t>
                      </a:r>
                      <a:endParaRPr lang="es-MX" sz="800">
                        <a:effectLst/>
                        <a:latin typeface="Calibri"/>
                        <a:ea typeface="Calibri"/>
                        <a:cs typeface="Times New Roman"/>
                      </a:endParaRPr>
                    </a:p>
                  </a:txBody>
                  <a:tcPr marL="57692" marR="57692" marT="30487" marB="30487">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376092"/>
                    </a:solidFill>
                  </a:tcPr>
                </a:tc>
                <a:tc>
                  <a:txBody>
                    <a:bodyPr/>
                    <a:lstStyle/>
                    <a:p>
                      <a:pPr algn="ctr">
                        <a:lnSpc>
                          <a:spcPct val="115000"/>
                        </a:lnSpc>
                        <a:spcAft>
                          <a:spcPts val="0"/>
                        </a:spcAft>
                      </a:pPr>
                      <a:r>
                        <a:rPr lang="fr-CH" sz="1200" b="1" kern="1200">
                          <a:solidFill>
                            <a:srgbClr val="FFFFFF"/>
                          </a:solidFill>
                          <a:effectLst/>
                          <a:latin typeface="Calibri"/>
                          <a:ea typeface="Times New Roman"/>
                          <a:cs typeface="Arial"/>
                        </a:rPr>
                        <a:t>Custodian agency</a:t>
                      </a:r>
                      <a:endParaRPr lang="es-MX" sz="800">
                        <a:effectLst/>
                        <a:latin typeface="Calibri"/>
                        <a:ea typeface="Calibri"/>
                        <a:cs typeface="Times New Roman"/>
                      </a:endParaRPr>
                    </a:p>
                  </a:txBody>
                  <a:tcPr marL="57692" marR="57692" marT="30487" marB="30487">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376092"/>
                    </a:solidFill>
                  </a:tcPr>
                </a:tc>
                <a:extLst>
                  <a:ext uri="{0D108BD9-81ED-4DB2-BD59-A6C34878D82A}">
                    <a16:rowId xmlns:a16="http://schemas.microsoft.com/office/drawing/2014/main" val="10000"/>
                  </a:ext>
                </a:extLst>
              </a:tr>
              <a:tr h="331391">
                <a:tc>
                  <a:txBody>
                    <a:bodyPr/>
                    <a:lstStyle/>
                    <a:p>
                      <a:pPr algn="ctr">
                        <a:lnSpc>
                          <a:spcPct val="115000"/>
                        </a:lnSpc>
                        <a:spcAft>
                          <a:spcPts val="0"/>
                        </a:spcAft>
                      </a:pPr>
                      <a:r>
                        <a:rPr lang="fr-CH" sz="1200" kern="1200">
                          <a:solidFill>
                            <a:srgbClr val="000000"/>
                          </a:solidFill>
                          <a:effectLst/>
                          <a:latin typeface="Calibri"/>
                          <a:ea typeface="Times New Roman"/>
                          <a:cs typeface="Arial"/>
                        </a:rPr>
                        <a:t>6.1.1</a:t>
                      </a:r>
                      <a:endParaRPr lang="es-MX" sz="800">
                        <a:effectLst/>
                        <a:latin typeface="Calibri"/>
                        <a:ea typeface="Calibri"/>
                        <a:cs typeface="Times New Roman"/>
                      </a:endParaRPr>
                    </a:p>
                  </a:txBody>
                  <a:tcPr marL="57692" marR="57692" marT="30487" marB="30487">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F0"/>
                    </a:solidFill>
                  </a:tcPr>
                </a:tc>
                <a:tc>
                  <a:txBody>
                    <a:bodyPr/>
                    <a:lstStyle/>
                    <a:p>
                      <a:pPr>
                        <a:lnSpc>
                          <a:spcPct val="115000"/>
                        </a:lnSpc>
                        <a:spcAft>
                          <a:spcPts val="0"/>
                        </a:spcAft>
                        <a:tabLst>
                          <a:tab pos="5994400" algn="r"/>
                        </a:tabLst>
                      </a:pPr>
                      <a:r>
                        <a:rPr lang="es-MX" sz="1200" b="1" kern="1200" dirty="0">
                          <a:solidFill>
                            <a:srgbClr val="000000"/>
                          </a:solidFill>
                          <a:effectLst/>
                          <a:latin typeface="Calibri"/>
                          <a:ea typeface="Times New Roman"/>
                          <a:cs typeface="Arial"/>
                        </a:rPr>
                        <a:t>Manejo seguro de los servicios de agua potable</a:t>
                      </a:r>
                      <a:r>
                        <a:rPr lang="es-MX" sz="1200" kern="1200" dirty="0">
                          <a:solidFill>
                            <a:srgbClr val="000000"/>
                          </a:solidFill>
                          <a:effectLst/>
                          <a:latin typeface="Calibri"/>
                          <a:ea typeface="Times New Roman"/>
                          <a:cs typeface="Arial"/>
                        </a:rPr>
                        <a:t>	</a:t>
                      </a:r>
                      <a:endParaRPr lang="es-MX" sz="800" dirty="0">
                        <a:effectLst/>
                        <a:latin typeface="Calibri"/>
                        <a:ea typeface="Calibri"/>
                        <a:cs typeface="Times New Roman"/>
                      </a:endParaRPr>
                    </a:p>
                  </a:txBody>
                  <a:tcPr marL="57692" marR="57692" marT="30487" marB="30487">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CH" sz="1200" kern="1200">
                          <a:solidFill>
                            <a:srgbClr val="000000"/>
                          </a:solidFill>
                          <a:effectLst/>
                          <a:latin typeface="Calibri"/>
                          <a:ea typeface="Times New Roman"/>
                          <a:cs typeface="Arial"/>
                        </a:rPr>
                        <a:t>WHO/UNICEF JMP</a:t>
                      </a:r>
                      <a:endParaRPr lang="es-MX" sz="800">
                        <a:effectLst/>
                        <a:latin typeface="Calibri"/>
                        <a:ea typeface="Calibri"/>
                        <a:cs typeface="Times New Roman"/>
                      </a:endParaRPr>
                    </a:p>
                  </a:txBody>
                  <a:tcPr marL="57692" marR="57692" marT="30487" marB="30487">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560568">
                <a:tc>
                  <a:txBody>
                    <a:bodyPr/>
                    <a:lstStyle/>
                    <a:p>
                      <a:pPr algn="ctr">
                        <a:lnSpc>
                          <a:spcPct val="115000"/>
                        </a:lnSpc>
                        <a:spcAft>
                          <a:spcPts val="0"/>
                        </a:spcAft>
                      </a:pPr>
                      <a:r>
                        <a:rPr lang="fr-CH" sz="1200" kern="1200">
                          <a:solidFill>
                            <a:srgbClr val="000000"/>
                          </a:solidFill>
                          <a:effectLst/>
                          <a:latin typeface="Calibri"/>
                          <a:ea typeface="Times New Roman"/>
                          <a:cs typeface="Arial"/>
                        </a:rPr>
                        <a:t>6.2.1</a:t>
                      </a:r>
                      <a:endParaRPr lang="es-MX" sz="800">
                        <a:effectLst/>
                        <a:latin typeface="Calibri"/>
                        <a:ea typeface="Calibri"/>
                        <a:cs typeface="Times New Roman"/>
                      </a:endParaRPr>
                    </a:p>
                  </a:txBody>
                  <a:tcPr marL="57692" marR="57692" marT="30487" marB="30487">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F0"/>
                    </a:solidFill>
                  </a:tcPr>
                </a:tc>
                <a:tc>
                  <a:txBody>
                    <a:bodyPr/>
                    <a:lstStyle/>
                    <a:p>
                      <a:pPr>
                        <a:lnSpc>
                          <a:spcPct val="115000"/>
                        </a:lnSpc>
                        <a:spcAft>
                          <a:spcPts val="0"/>
                        </a:spcAft>
                      </a:pPr>
                      <a:r>
                        <a:rPr lang="es-MX" sz="1200" b="1" kern="1200" dirty="0">
                          <a:solidFill>
                            <a:srgbClr val="000000"/>
                          </a:solidFill>
                          <a:effectLst/>
                          <a:latin typeface="Calibri"/>
                          <a:ea typeface="Times New Roman"/>
                          <a:cs typeface="Arial"/>
                        </a:rPr>
                        <a:t>Manejo seguro de los servicios de saneamiento, incluyendo el lavado de manos</a:t>
                      </a:r>
                      <a:endParaRPr lang="es-MX" sz="800" b="1" dirty="0">
                        <a:effectLst/>
                        <a:latin typeface="Calibri"/>
                        <a:ea typeface="Calibri"/>
                        <a:cs typeface="Times New Roman"/>
                      </a:endParaRPr>
                    </a:p>
                  </a:txBody>
                  <a:tcPr marL="57692" marR="57692" marT="30487" marB="30487">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CH" sz="1200" kern="1200">
                          <a:solidFill>
                            <a:srgbClr val="000000"/>
                          </a:solidFill>
                          <a:effectLst/>
                          <a:latin typeface="Calibri"/>
                          <a:ea typeface="Times New Roman"/>
                          <a:cs typeface="Arial"/>
                        </a:rPr>
                        <a:t>WHO/UNICEF JMP</a:t>
                      </a:r>
                      <a:endParaRPr lang="es-MX" sz="800">
                        <a:effectLst/>
                        <a:latin typeface="Calibri"/>
                        <a:ea typeface="Calibri"/>
                        <a:cs typeface="Times New Roman"/>
                      </a:endParaRPr>
                    </a:p>
                  </a:txBody>
                  <a:tcPr marL="57692" marR="57692" marT="30487" marB="30487">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331391">
                <a:tc>
                  <a:txBody>
                    <a:bodyPr/>
                    <a:lstStyle/>
                    <a:p>
                      <a:pPr algn="ctr">
                        <a:lnSpc>
                          <a:spcPct val="115000"/>
                        </a:lnSpc>
                        <a:spcAft>
                          <a:spcPts val="0"/>
                        </a:spcAft>
                      </a:pPr>
                      <a:r>
                        <a:rPr lang="fr-CH" sz="1200" kern="1200">
                          <a:solidFill>
                            <a:srgbClr val="000000"/>
                          </a:solidFill>
                          <a:effectLst/>
                          <a:latin typeface="Calibri"/>
                          <a:ea typeface="Times New Roman"/>
                          <a:cs typeface="Arial"/>
                        </a:rPr>
                        <a:t>6.3.1</a:t>
                      </a:r>
                      <a:endParaRPr lang="es-MX" sz="800">
                        <a:effectLst/>
                        <a:latin typeface="Calibri"/>
                        <a:ea typeface="Calibri"/>
                        <a:cs typeface="Times New Roman"/>
                      </a:endParaRPr>
                    </a:p>
                  </a:txBody>
                  <a:tcPr marL="57692" marR="57692" marT="30487" marB="30487">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F0"/>
                    </a:solidFill>
                  </a:tcPr>
                </a:tc>
                <a:tc>
                  <a:txBody>
                    <a:bodyPr/>
                    <a:lstStyle/>
                    <a:p>
                      <a:pPr>
                        <a:lnSpc>
                          <a:spcPct val="115000"/>
                        </a:lnSpc>
                        <a:spcAft>
                          <a:spcPts val="0"/>
                        </a:spcAft>
                      </a:pPr>
                      <a:r>
                        <a:rPr lang="es-MX" sz="1200" b="1" kern="1200" dirty="0">
                          <a:solidFill>
                            <a:srgbClr val="000000"/>
                          </a:solidFill>
                          <a:effectLst/>
                          <a:latin typeface="Calibri"/>
                          <a:ea typeface="Times New Roman"/>
                          <a:cs typeface="Arial"/>
                        </a:rPr>
                        <a:t>aguas residuales tratadas de forma segura</a:t>
                      </a:r>
                      <a:endParaRPr lang="es-MX" sz="800" b="1" dirty="0">
                        <a:effectLst/>
                        <a:latin typeface="Calibri"/>
                        <a:ea typeface="Calibri"/>
                        <a:cs typeface="Times New Roman"/>
                      </a:endParaRPr>
                    </a:p>
                  </a:txBody>
                  <a:tcPr marL="57692" marR="57692" marT="30487" marB="30487">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CH" sz="1200" kern="1200">
                          <a:solidFill>
                            <a:srgbClr val="000000"/>
                          </a:solidFill>
                          <a:effectLst/>
                          <a:latin typeface="Calibri"/>
                          <a:ea typeface="Times New Roman"/>
                          <a:cs typeface="Arial"/>
                        </a:rPr>
                        <a:t>WHO, UN-Habitat</a:t>
                      </a:r>
                      <a:endParaRPr lang="es-MX" sz="800">
                        <a:effectLst/>
                        <a:latin typeface="Calibri"/>
                        <a:ea typeface="Calibri"/>
                        <a:cs typeface="Times New Roman"/>
                      </a:endParaRPr>
                    </a:p>
                  </a:txBody>
                  <a:tcPr marL="57692" marR="57692" marT="30487" marB="30487">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r h="342200">
                <a:tc>
                  <a:txBody>
                    <a:bodyPr/>
                    <a:lstStyle/>
                    <a:p>
                      <a:pPr algn="ctr">
                        <a:lnSpc>
                          <a:spcPct val="115000"/>
                        </a:lnSpc>
                        <a:spcAft>
                          <a:spcPts val="0"/>
                        </a:spcAft>
                      </a:pPr>
                      <a:r>
                        <a:rPr lang="fr-CH" sz="1200" kern="1200">
                          <a:solidFill>
                            <a:srgbClr val="000000"/>
                          </a:solidFill>
                          <a:effectLst/>
                          <a:latin typeface="Calibri"/>
                          <a:ea typeface="Times New Roman"/>
                          <a:cs typeface="Arial"/>
                        </a:rPr>
                        <a:t>6.3.2</a:t>
                      </a:r>
                      <a:endParaRPr lang="es-MX" sz="800">
                        <a:effectLst/>
                        <a:latin typeface="Calibri"/>
                        <a:ea typeface="Calibri"/>
                        <a:cs typeface="Times New Roman"/>
                      </a:endParaRPr>
                    </a:p>
                  </a:txBody>
                  <a:tcPr marL="57692" marR="57692" marT="30487" marB="30487">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nSpc>
                          <a:spcPct val="115000"/>
                        </a:lnSpc>
                        <a:spcAft>
                          <a:spcPts val="0"/>
                        </a:spcAft>
                      </a:pPr>
                      <a:r>
                        <a:rPr lang="es-MX" sz="1200" b="1" kern="1200" dirty="0">
                          <a:solidFill>
                            <a:srgbClr val="000000"/>
                          </a:solidFill>
                          <a:effectLst/>
                          <a:latin typeface="Calibri"/>
                          <a:ea typeface="Times New Roman"/>
                          <a:cs typeface="Arial"/>
                        </a:rPr>
                        <a:t>Calidad del agua en cuerpos hídricos</a:t>
                      </a:r>
                      <a:r>
                        <a:rPr lang="es-MX" sz="1300" b="1" dirty="0">
                          <a:effectLst/>
                          <a:latin typeface="Arial"/>
                          <a:ea typeface="Times New Roman"/>
                          <a:cs typeface="Times New Roman"/>
                        </a:rPr>
                        <a:t> </a:t>
                      </a:r>
                      <a:endParaRPr lang="es-MX" sz="800" b="1" dirty="0">
                        <a:effectLst/>
                        <a:latin typeface="Calibri"/>
                        <a:ea typeface="Calibri"/>
                        <a:cs typeface="Times New Roman"/>
                      </a:endParaRPr>
                    </a:p>
                  </a:txBody>
                  <a:tcPr marL="57692" marR="57692" marT="30487" marB="30487">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CH" sz="1200" kern="1200">
                          <a:solidFill>
                            <a:srgbClr val="000000"/>
                          </a:solidFill>
                          <a:effectLst/>
                          <a:latin typeface="Calibri"/>
                          <a:ea typeface="Times New Roman"/>
                          <a:cs typeface="Arial"/>
                        </a:rPr>
                        <a:t>UNEP</a:t>
                      </a:r>
                      <a:endParaRPr lang="es-MX" sz="800">
                        <a:effectLst/>
                        <a:latin typeface="Calibri"/>
                        <a:ea typeface="Calibri"/>
                        <a:cs typeface="Times New Roman"/>
                      </a:endParaRPr>
                    </a:p>
                  </a:txBody>
                  <a:tcPr marL="57692" marR="57692" marT="30487" marB="30487">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31391">
                <a:tc>
                  <a:txBody>
                    <a:bodyPr/>
                    <a:lstStyle/>
                    <a:p>
                      <a:pPr algn="ctr">
                        <a:lnSpc>
                          <a:spcPct val="115000"/>
                        </a:lnSpc>
                        <a:spcAft>
                          <a:spcPts val="0"/>
                        </a:spcAft>
                      </a:pPr>
                      <a:r>
                        <a:rPr lang="fr-CH" sz="1200" kern="1200">
                          <a:solidFill>
                            <a:srgbClr val="000000"/>
                          </a:solidFill>
                          <a:effectLst/>
                          <a:latin typeface="Calibri"/>
                          <a:ea typeface="Times New Roman"/>
                          <a:cs typeface="Arial"/>
                        </a:rPr>
                        <a:t>6.4.1</a:t>
                      </a:r>
                      <a:endParaRPr lang="es-MX" sz="800">
                        <a:effectLst/>
                        <a:latin typeface="Calibri"/>
                        <a:ea typeface="Calibri"/>
                        <a:cs typeface="Times New Roman"/>
                      </a:endParaRPr>
                    </a:p>
                  </a:txBody>
                  <a:tcPr marL="57692" marR="57692" marT="30487" marB="30487">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nSpc>
                          <a:spcPct val="115000"/>
                        </a:lnSpc>
                        <a:spcAft>
                          <a:spcPts val="0"/>
                        </a:spcAft>
                      </a:pPr>
                      <a:r>
                        <a:rPr lang="es-MX" sz="1200" b="1" kern="1200" dirty="0">
                          <a:solidFill>
                            <a:srgbClr val="000000"/>
                          </a:solidFill>
                          <a:effectLst/>
                          <a:latin typeface="Calibri"/>
                          <a:ea typeface="Times New Roman"/>
                          <a:cs typeface="Arial"/>
                        </a:rPr>
                        <a:t>Cambio en la eficiencia del uso del agua a través del tiempo</a:t>
                      </a:r>
                      <a:endParaRPr lang="es-MX" sz="800" b="1" dirty="0">
                        <a:effectLst/>
                        <a:latin typeface="Calibri"/>
                        <a:ea typeface="Calibri"/>
                        <a:cs typeface="Times New Roman"/>
                      </a:endParaRPr>
                    </a:p>
                  </a:txBody>
                  <a:tcPr marL="57692" marR="57692" marT="30487" marB="30487">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a:lnSpc>
                          <a:spcPct val="115000"/>
                        </a:lnSpc>
                        <a:spcAft>
                          <a:spcPts val="0"/>
                        </a:spcAft>
                      </a:pPr>
                      <a:r>
                        <a:rPr lang="fr-CH" sz="1200" kern="1200">
                          <a:solidFill>
                            <a:srgbClr val="000000"/>
                          </a:solidFill>
                          <a:effectLst/>
                          <a:latin typeface="Calibri"/>
                          <a:ea typeface="Times New Roman"/>
                          <a:cs typeface="Arial"/>
                        </a:rPr>
                        <a:t>FAO</a:t>
                      </a:r>
                      <a:endParaRPr lang="es-MX" sz="800">
                        <a:effectLst/>
                        <a:latin typeface="Calibri"/>
                        <a:ea typeface="Calibri"/>
                        <a:cs typeface="Times New Roman"/>
                      </a:endParaRPr>
                    </a:p>
                  </a:txBody>
                  <a:tcPr marL="57692" marR="57692" marT="30487" marB="30487">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r h="331391">
                <a:tc>
                  <a:txBody>
                    <a:bodyPr/>
                    <a:lstStyle/>
                    <a:p>
                      <a:pPr algn="ctr">
                        <a:lnSpc>
                          <a:spcPct val="115000"/>
                        </a:lnSpc>
                        <a:spcAft>
                          <a:spcPts val="0"/>
                        </a:spcAft>
                      </a:pPr>
                      <a:r>
                        <a:rPr lang="fr-CH" sz="1200" kern="1200">
                          <a:solidFill>
                            <a:srgbClr val="000000"/>
                          </a:solidFill>
                          <a:effectLst/>
                          <a:latin typeface="Calibri"/>
                          <a:ea typeface="Times New Roman"/>
                          <a:cs typeface="Arial"/>
                        </a:rPr>
                        <a:t>6.4.2</a:t>
                      </a:r>
                      <a:endParaRPr lang="es-MX" sz="800">
                        <a:effectLst/>
                        <a:latin typeface="Calibri"/>
                        <a:ea typeface="Calibri"/>
                        <a:cs typeface="Times New Roman"/>
                      </a:endParaRPr>
                    </a:p>
                  </a:txBody>
                  <a:tcPr marL="57692" marR="57692" marT="30487" marB="30487">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b="1" kern="1200" dirty="0" err="1">
                          <a:solidFill>
                            <a:srgbClr val="000000"/>
                          </a:solidFill>
                          <a:effectLst/>
                          <a:latin typeface="Calibri"/>
                          <a:ea typeface="Times New Roman"/>
                          <a:cs typeface="Arial"/>
                        </a:rPr>
                        <a:t>Nivel</a:t>
                      </a:r>
                      <a:r>
                        <a:rPr lang="en-US" sz="1200" b="1" kern="1200" dirty="0">
                          <a:solidFill>
                            <a:srgbClr val="000000"/>
                          </a:solidFill>
                          <a:effectLst/>
                          <a:latin typeface="Calibri"/>
                          <a:ea typeface="Times New Roman"/>
                          <a:cs typeface="Arial"/>
                        </a:rPr>
                        <a:t> de </a:t>
                      </a:r>
                      <a:r>
                        <a:rPr lang="en-US" sz="1200" b="1" kern="1200" dirty="0" err="1">
                          <a:solidFill>
                            <a:srgbClr val="000000"/>
                          </a:solidFill>
                          <a:effectLst/>
                          <a:latin typeface="Calibri"/>
                          <a:ea typeface="Times New Roman"/>
                          <a:cs typeface="Arial"/>
                        </a:rPr>
                        <a:t>estrés</a:t>
                      </a:r>
                      <a:r>
                        <a:rPr lang="en-US" sz="1200" b="1" kern="1200" dirty="0">
                          <a:solidFill>
                            <a:srgbClr val="000000"/>
                          </a:solidFill>
                          <a:effectLst/>
                          <a:latin typeface="Calibri"/>
                          <a:ea typeface="Times New Roman"/>
                          <a:cs typeface="Arial"/>
                        </a:rPr>
                        <a:t> </a:t>
                      </a:r>
                      <a:r>
                        <a:rPr lang="en-US" sz="1200" b="1" kern="1200" dirty="0" err="1">
                          <a:solidFill>
                            <a:srgbClr val="000000"/>
                          </a:solidFill>
                          <a:effectLst/>
                          <a:latin typeface="Calibri"/>
                          <a:ea typeface="Times New Roman"/>
                          <a:cs typeface="Arial"/>
                        </a:rPr>
                        <a:t>hídrico</a:t>
                      </a:r>
                      <a:endParaRPr lang="es-MX" sz="800" b="1" dirty="0">
                        <a:effectLst/>
                        <a:latin typeface="Calibri"/>
                        <a:ea typeface="Calibri"/>
                        <a:cs typeface="Times New Roman"/>
                      </a:endParaRPr>
                    </a:p>
                  </a:txBody>
                  <a:tcPr marL="57692" marR="57692" marT="30487" marB="30487">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CH" sz="1200" kern="1200" dirty="0">
                          <a:solidFill>
                            <a:srgbClr val="000000"/>
                          </a:solidFill>
                          <a:effectLst/>
                          <a:latin typeface="Calibri"/>
                          <a:ea typeface="Times New Roman"/>
                          <a:cs typeface="Arial"/>
                        </a:rPr>
                        <a:t>FAO</a:t>
                      </a:r>
                      <a:endParaRPr lang="es-MX" sz="800" dirty="0">
                        <a:effectLst/>
                        <a:latin typeface="Calibri"/>
                        <a:ea typeface="Calibri"/>
                        <a:cs typeface="Times New Roman"/>
                      </a:endParaRPr>
                    </a:p>
                  </a:txBody>
                  <a:tcPr marL="57692" marR="57692" marT="30487" marB="30487">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31391">
                <a:tc>
                  <a:txBody>
                    <a:bodyPr/>
                    <a:lstStyle/>
                    <a:p>
                      <a:pPr algn="ctr">
                        <a:lnSpc>
                          <a:spcPct val="115000"/>
                        </a:lnSpc>
                        <a:spcAft>
                          <a:spcPts val="0"/>
                        </a:spcAft>
                      </a:pPr>
                      <a:r>
                        <a:rPr lang="fr-CH" sz="1200" kern="1200">
                          <a:solidFill>
                            <a:srgbClr val="000000"/>
                          </a:solidFill>
                          <a:effectLst/>
                          <a:latin typeface="Calibri"/>
                          <a:ea typeface="Times New Roman"/>
                          <a:cs typeface="Arial"/>
                        </a:rPr>
                        <a:t>6.5.1</a:t>
                      </a:r>
                      <a:endParaRPr lang="es-MX" sz="800">
                        <a:effectLst/>
                        <a:latin typeface="Calibri"/>
                        <a:ea typeface="Calibri"/>
                        <a:cs typeface="Times New Roman"/>
                      </a:endParaRPr>
                    </a:p>
                  </a:txBody>
                  <a:tcPr marL="57692" marR="57692" marT="30487" marB="30487">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nSpc>
                          <a:spcPct val="115000"/>
                        </a:lnSpc>
                        <a:spcAft>
                          <a:spcPts val="0"/>
                        </a:spcAft>
                      </a:pPr>
                      <a:r>
                        <a:rPr lang="es-MX" sz="1200" b="1" kern="1200" dirty="0">
                          <a:solidFill>
                            <a:srgbClr val="000000"/>
                          </a:solidFill>
                          <a:effectLst/>
                          <a:latin typeface="Calibri"/>
                          <a:ea typeface="Times New Roman"/>
                          <a:cs typeface="Arial"/>
                        </a:rPr>
                        <a:t>Grado de implementación de la gestión integrada de recursos hídricos</a:t>
                      </a:r>
                      <a:endParaRPr lang="es-MX" sz="800" b="1" dirty="0">
                        <a:effectLst/>
                        <a:latin typeface="Calibri"/>
                        <a:ea typeface="Calibri"/>
                        <a:cs typeface="Times New Roman"/>
                      </a:endParaRPr>
                    </a:p>
                  </a:txBody>
                  <a:tcPr marL="57692" marR="57692" marT="30487" marB="30487">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a:lnSpc>
                          <a:spcPct val="115000"/>
                        </a:lnSpc>
                        <a:spcAft>
                          <a:spcPts val="0"/>
                        </a:spcAft>
                      </a:pPr>
                      <a:r>
                        <a:rPr lang="fr-CH" sz="1200" kern="1200">
                          <a:solidFill>
                            <a:srgbClr val="000000"/>
                          </a:solidFill>
                          <a:effectLst/>
                          <a:latin typeface="Calibri"/>
                          <a:ea typeface="Times New Roman"/>
                          <a:cs typeface="Arial"/>
                        </a:rPr>
                        <a:t>UNEP</a:t>
                      </a:r>
                      <a:endParaRPr lang="es-MX" sz="800">
                        <a:effectLst/>
                        <a:latin typeface="Calibri"/>
                        <a:ea typeface="Calibri"/>
                        <a:cs typeface="Times New Roman"/>
                      </a:endParaRPr>
                    </a:p>
                  </a:txBody>
                  <a:tcPr marL="57692" marR="57692" marT="30487" marB="30487">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10007"/>
                  </a:ext>
                </a:extLst>
              </a:tr>
              <a:tr h="331391">
                <a:tc>
                  <a:txBody>
                    <a:bodyPr/>
                    <a:lstStyle/>
                    <a:p>
                      <a:pPr algn="ctr">
                        <a:lnSpc>
                          <a:spcPct val="115000"/>
                        </a:lnSpc>
                        <a:spcAft>
                          <a:spcPts val="0"/>
                        </a:spcAft>
                      </a:pPr>
                      <a:r>
                        <a:rPr lang="fr-CH" sz="1200" kern="1200">
                          <a:solidFill>
                            <a:srgbClr val="000000"/>
                          </a:solidFill>
                          <a:effectLst/>
                          <a:latin typeface="Calibri"/>
                          <a:ea typeface="Times New Roman"/>
                          <a:cs typeface="Arial"/>
                        </a:rPr>
                        <a:t>6.5.2</a:t>
                      </a:r>
                      <a:endParaRPr lang="es-MX" sz="800">
                        <a:effectLst/>
                        <a:latin typeface="Calibri"/>
                        <a:ea typeface="Calibri"/>
                        <a:cs typeface="Times New Roman"/>
                      </a:endParaRPr>
                    </a:p>
                  </a:txBody>
                  <a:tcPr marL="57692" marR="57692" marT="30487" marB="30487">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nSpc>
                          <a:spcPct val="115000"/>
                        </a:lnSpc>
                        <a:spcAft>
                          <a:spcPts val="0"/>
                        </a:spcAft>
                      </a:pPr>
                      <a:r>
                        <a:rPr lang="es-MX" sz="1200" b="1" kern="1200" dirty="0">
                          <a:solidFill>
                            <a:srgbClr val="000000"/>
                          </a:solidFill>
                          <a:effectLst/>
                          <a:latin typeface="Calibri"/>
                          <a:ea typeface="Times New Roman"/>
                          <a:cs typeface="Arial"/>
                        </a:rPr>
                        <a:t>Cuencas transfronterizas con acuerdos de cooperación operativa</a:t>
                      </a:r>
                      <a:endParaRPr lang="es-MX" sz="800" b="1" dirty="0">
                        <a:effectLst/>
                        <a:latin typeface="Calibri"/>
                        <a:ea typeface="Calibri"/>
                        <a:cs typeface="Times New Roman"/>
                      </a:endParaRPr>
                    </a:p>
                  </a:txBody>
                  <a:tcPr marL="57692" marR="57692" marT="30487" marB="30487">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CH" sz="1200" kern="1200">
                          <a:solidFill>
                            <a:srgbClr val="000000"/>
                          </a:solidFill>
                          <a:effectLst/>
                          <a:latin typeface="Calibri"/>
                          <a:ea typeface="Times New Roman"/>
                          <a:cs typeface="Arial"/>
                        </a:rPr>
                        <a:t>UNEP</a:t>
                      </a:r>
                      <a:endParaRPr lang="es-MX" sz="800">
                        <a:effectLst/>
                        <a:latin typeface="Calibri"/>
                        <a:ea typeface="Calibri"/>
                        <a:cs typeface="Times New Roman"/>
                      </a:endParaRPr>
                    </a:p>
                  </a:txBody>
                  <a:tcPr marL="57692" marR="57692" marT="30487" marB="30487">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60568">
                <a:tc>
                  <a:txBody>
                    <a:bodyPr/>
                    <a:lstStyle/>
                    <a:p>
                      <a:pPr algn="ctr">
                        <a:lnSpc>
                          <a:spcPct val="115000"/>
                        </a:lnSpc>
                        <a:spcAft>
                          <a:spcPts val="0"/>
                        </a:spcAft>
                      </a:pPr>
                      <a:r>
                        <a:rPr lang="fr-CH" sz="1200" kern="1200">
                          <a:solidFill>
                            <a:srgbClr val="000000"/>
                          </a:solidFill>
                          <a:effectLst/>
                          <a:latin typeface="Calibri"/>
                          <a:ea typeface="Times New Roman"/>
                          <a:cs typeface="Arial"/>
                        </a:rPr>
                        <a:t>6.6.1</a:t>
                      </a:r>
                      <a:endParaRPr lang="es-MX" sz="800">
                        <a:effectLst/>
                        <a:latin typeface="Calibri"/>
                        <a:ea typeface="Calibri"/>
                        <a:cs typeface="Times New Roman"/>
                      </a:endParaRPr>
                    </a:p>
                  </a:txBody>
                  <a:tcPr marL="57692" marR="57692" marT="30487" marB="30487">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nSpc>
                          <a:spcPct val="115000"/>
                        </a:lnSpc>
                        <a:spcAft>
                          <a:spcPts val="0"/>
                        </a:spcAft>
                      </a:pPr>
                      <a:r>
                        <a:rPr lang="es-MX" sz="1200" b="1" kern="1200" dirty="0">
                          <a:solidFill>
                            <a:srgbClr val="000000"/>
                          </a:solidFill>
                          <a:effectLst/>
                          <a:latin typeface="Calibri"/>
                          <a:ea typeface="Times New Roman"/>
                          <a:cs typeface="Arial"/>
                        </a:rPr>
                        <a:t>Cambio en la extensión de los ecosistemas relacionados con el agua a través del tiempo</a:t>
                      </a:r>
                      <a:endParaRPr lang="es-MX" sz="800" b="1" dirty="0">
                        <a:effectLst/>
                        <a:latin typeface="Calibri"/>
                        <a:ea typeface="Calibri"/>
                        <a:cs typeface="Times New Roman"/>
                      </a:endParaRPr>
                    </a:p>
                  </a:txBody>
                  <a:tcPr marL="57692" marR="57692" marT="30487" marB="30487">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a:lnSpc>
                          <a:spcPct val="115000"/>
                        </a:lnSpc>
                        <a:spcAft>
                          <a:spcPts val="0"/>
                        </a:spcAft>
                      </a:pPr>
                      <a:r>
                        <a:rPr lang="fr-CH" sz="1200" kern="1200">
                          <a:solidFill>
                            <a:srgbClr val="000000"/>
                          </a:solidFill>
                          <a:effectLst/>
                          <a:latin typeface="Calibri"/>
                          <a:ea typeface="Times New Roman"/>
                          <a:cs typeface="Arial"/>
                        </a:rPr>
                        <a:t>UNEP</a:t>
                      </a:r>
                      <a:endParaRPr lang="es-MX" sz="800">
                        <a:effectLst/>
                        <a:latin typeface="Calibri"/>
                        <a:ea typeface="Calibri"/>
                        <a:cs typeface="Times New Roman"/>
                      </a:endParaRPr>
                    </a:p>
                  </a:txBody>
                  <a:tcPr marL="57692" marR="57692" marT="30487" marB="30487">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10009"/>
                  </a:ext>
                </a:extLst>
              </a:tr>
              <a:tr h="331391">
                <a:tc>
                  <a:txBody>
                    <a:bodyPr/>
                    <a:lstStyle/>
                    <a:p>
                      <a:pPr algn="ctr">
                        <a:lnSpc>
                          <a:spcPct val="115000"/>
                        </a:lnSpc>
                        <a:spcAft>
                          <a:spcPts val="0"/>
                        </a:spcAft>
                      </a:pPr>
                      <a:r>
                        <a:rPr lang="fr-CH" sz="1200" kern="1200">
                          <a:solidFill>
                            <a:srgbClr val="000000"/>
                          </a:solidFill>
                          <a:effectLst/>
                          <a:latin typeface="Calibri"/>
                          <a:ea typeface="Times New Roman"/>
                          <a:cs typeface="Arial"/>
                        </a:rPr>
                        <a:t>6.a</a:t>
                      </a:r>
                      <a:endParaRPr lang="es-MX" sz="800">
                        <a:effectLst/>
                        <a:latin typeface="Calibri"/>
                        <a:ea typeface="Calibri"/>
                        <a:cs typeface="Times New Roman"/>
                      </a:endParaRPr>
                    </a:p>
                  </a:txBody>
                  <a:tcPr marL="57692" marR="57692" marT="30487" marB="30487">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F0"/>
                    </a:solidFill>
                  </a:tcPr>
                </a:tc>
                <a:tc>
                  <a:txBody>
                    <a:bodyPr/>
                    <a:lstStyle/>
                    <a:p>
                      <a:pPr>
                        <a:lnSpc>
                          <a:spcPct val="115000"/>
                        </a:lnSpc>
                        <a:spcAft>
                          <a:spcPts val="0"/>
                        </a:spcAft>
                      </a:pPr>
                      <a:r>
                        <a:rPr lang="es-MX" sz="1200" b="1" kern="1200" dirty="0" smtClean="0">
                          <a:solidFill>
                            <a:srgbClr val="000000"/>
                          </a:solidFill>
                          <a:effectLst/>
                          <a:latin typeface="Calibri"/>
                          <a:ea typeface="Times New Roman"/>
                          <a:cs typeface="Arial"/>
                        </a:rPr>
                        <a:t>La cooperación </a:t>
                      </a:r>
                      <a:r>
                        <a:rPr lang="es-MX" sz="1200" b="1" kern="1200" baseline="0" dirty="0" smtClean="0">
                          <a:solidFill>
                            <a:srgbClr val="000000"/>
                          </a:solidFill>
                          <a:effectLst/>
                          <a:latin typeface="Calibri"/>
                          <a:ea typeface="Times New Roman"/>
                          <a:cs typeface="Arial"/>
                        </a:rPr>
                        <a:t> </a:t>
                      </a:r>
                      <a:r>
                        <a:rPr lang="es-MX" sz="1200" b="1" kern="1200" dirty="0" smtClean="0">
                          <a:solidFill>
                            <a:srgbClr val="000000"/>
                          </a:solidFill>
                          <a:effectLst/>
                          <a:latin typeface="Calibri"/>
                          <a:ea typeface="Times New Roman"/>
                          <a:cs typeface="Arial"/>
                        </a:rPr>
                        <a:t>internacional y el apoyo prestado a los países en desarrollo para la creación de capacidad en actividades y programas relativos al A</a:t>
                      </a:r>
                      <a:r>
                        <a:rPr lang="es-MX" sz="1200" b="1" kern="1200" baseline="0" dirty="0" smtClean="0">
                          <a:solidFill>
                            <a:srgbClr val="000000"/>
                          </a:solidFill>
                          <a:effectLst/>
                          <a:latin typeface="Calibri"/>
                          <a:ea typeface="Times New Roman"/>
                          <a:cs typeface="Arial"/>
                        </a:rPr>
                        <a:t> y S</a:t>
                      </a:r>
                      <a:endParaRPr lang="es-MX" sz="1200" b="1" kern="1200" dirty="0" smtClean="0">
                        <a:solidFill>
                          <a:srgbClr val="000000"/>
                        </a:solidFill>
                        <a:effectLst/>
                        <a:latin typeface="Calibri"/>
                        <a:ea typeface="Times New Roman"/>
                        <a:cs typeface="Arial"/>
                      </a:endParaRPr>
                    </a:p>
                  </a:txBody>
                  <a:tcPr marL="57692" marR="57692" marT="30487" marB="30487">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CH" sz="1200" kern="1200" dirty="0">
                          <a:solidFill>
                            <a:srgbClr val="000000"/>
                          </a:solidFill>
                          <a:effectLst/>
                          <a:latin typeface="Calibri"/>
                          <a:ea typeface="Times New Roman"/>
                          <a:cs typeface="Arial"/>
                        </a:rPr>
                        <a:t>OECD, WHO, UNEP</a:t>
                      </a:r>
                      <a:endParaRPr lang="es-MX" sz="800" dirty="0">
                        <a:effectLst/>
                        <a:latin typeface="Calibri"/>
                        <a:ea typeface="Calibri"/>
                        <a:cs typeface="Times New Roman"/>
                      </a:endParaRPr>
                    </a:p>
                  </a:txBody>
                  <a:tcPr marL="57692" marR="57692" marT="30487" marB="30487">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F0"/>
                    </a:solidFill>
                  </a:tcPr>
                </a:tc>
                <a:extLst>
                  <a:ext uri="{0D108BD9-81ED-4DB2-BD59-A6C34878D82A}">
                    <a16:rowId xmlns:a16="http://schemas.microsoft.com/office/drawing/2014/main" val="10010"/>
                  </a:ext>
                </a:extLst>
              </a:tr>
              <a:tr h="331391">
                <a:tc>
                  <a:txBody>
                    <a:bodyPr/>
                    <a:lstStyle/>
                    <a:p>
                      <a:pPr algn="ctr">
                        <a:lnSpc>
                          <a:spcPct val="115000"/>
                        </a:lnSpc>
                        <a:spcAft>
                          <a:spcPts val="0"/>
                        </a:spcAft>
                      </a:pPr>
                      <a:r>
                        <a:rPr lang="fr-CH" sz="1200" kern="1200">
                          <a:solidFill>
                            <a:srgbClr val="000000"/>
                          </a:solidFill>
                          <a:effectLst/>
                          <a:latin typeface="Calibri"/>
                          <a:ea typeface="Times New Roman"/>
                          <a:cs typeface="Arial"/>
                        </a:rPr>
                        <a:t>6.b</a:t>
                      </a:r>
                      <a:endParaRPr lang="es-MX" sz="800">
                        <a:effectLst/>
                        <a:latin typeface="Calibri"/>
                        <a:ea typeface="Calibri"/>
                        <a:cs typeface="Times New Roman"/>
                      </a:endParaRPr>
                    </a:p>
                  </a:txBody>
                  <a:tcPr marL="57692" marR="57692" marT="30487" marB="30487">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F0"/>
                    </a:solidFill>
                  </a:tcPr>
                </a:tc>
                <a:tc>
                  <a:txBody>
                    <a:bodyPr/>
                    <a:lstStyle/>
                    <a:p>
                      <a:pPr>
                        <a:lnSpc>
                          <a:spcPct val="115000"/>
                        </a:lnSpc>
                        <a:spcAft>
                          <a:spcPts val="0"/>
                        </a:spcAft>
                      </a:pPr>
                      <a:r>
                        <a:rPr lang="es-MX" sz="1200" b="1" kern="1200" dirty="0">
                          <a:solidFill>
                            <a:srgbClr val="000000"/>
                          </a:solidFill>
                          <a:effectLst/>
                          <a:latin typeface="Calibri"/>
                          <a:ea typeface="Times New Roman"/>
                          <a:cs typeface="Arial"/>
                        </a:rPr>
                        <a:t>Participación comunitaria en la gestión de Agua y Saneamiento </a:t>
                      </a:r>
                      <a:endParaRPr lang="es-MX" sz="800" b="1" dirty="0">
                        <a:effectLst/>
                        <a:latin typeface="Calibri"/>
                        <a:ea typeface="Calibri"/>
                        <a:cs typeface="Times New Roman"/>
                      </a:endParaRPr>
                    </a:p>
                  </a:txBody>
                  <a:tcPr marL="57692" marR="57692" marT="30487" marB="30487">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CH" sz="1200" kern="1200" dirty="0">
                          <a:solidFill>
                            <a:srgbClr val="000000"/>
                          </a:solidFill>
                          <a:effectLst/>
                          <a:latin typeface="Calibri"/>
                          <a:ea typeface="Times New Roman"/>
                          <a:cs typeface="Arial"/>
                        </a:rPr>
                        <a:t>WHO, UNEP</a:t>
                      </a:r>
                      <a:endParaRPr lang="es-MX" sz="800" dirty="0">
                        <a:effectLst/>
                        <a:latin typeface="Calibri"/>
                        <a:ea typeface="Calibri"/>
                        <a:cs typeface="Times New Roman"/>
                      </a:endParaRPr>
                    </a:p>
                  </a:txBody>
                  <a:tcPr marL="57692" marR="57692" marT="30487" marB="30487">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F0"/>
                    </a:solidFill>
                  </a:tcPr>
                </a:tc>
                <a:extLst>
                  <a:ext uri="{0D108BD9-81ED-4DB2-BD59-A6C34878D82A}">
                    <a16:rowId xmlns:a16="http://schemas.microsoft.com/office/drawing/2014/main" val="10011"/>
                  </a:ext>
                </a:extLst>
              </a:tr>
            </a:tbl>
          </a:graphicData>
        </a:graphic>
      </p:graphicFrame>
      <p:sp>
        <p:nvSpPr>
          <p:cNvPr id="4" name="3 Marcador de número de diapositiva"/>
          <p:cNvSpPr>
            <a:spLocks noGrp="1"/>
          </p:cNvSpPr>
          <p:nvPr>
            <p:ph type="sldNum" sz="quarter" idx="4294967295"/>
          </p:nvPr>
        </p:nvSpPr>
        <p:spPr>
          <a:xfrm>
            <a:off x="6553200" y="6270047"/>
            <a:ext cx="2133600" cy="365125"/>
          </a:xfrm>
          <a:prstGeom prst="rect">
            <a:avLst/>
          </a:prstGeom>
        </p:spPr>
        <p:txBody>
          <a:bodyPr/>
          <a:lstStyle/>
          <a:p>
            <a:fld id="{E160174F-944B-B04B-968E-4CF313160A3B}" type="slidenum">
              <a:rPr lang="en-US" smtClean="0"/>
              <a:pPr/>
              <a:t>14</a:t>
            </a:fld>
            <a:endParaRPr lang="en-US" dirty="0"/>
          </a:p>
        </p:txBody>
      </p:sp>
      <p:sp>
        <p:nvSpPr>
          <p:cNvPr id="10" name="Up-Down Arrow 6"/>
          <p:cNvSpPr/>
          <p:nvPr/>
        </p:nvSpPr>
        <p:spPr>
          <a:xfrm>
            <a:off x="6693198" y="1718314"/>
            <a:ext cx="504056" cy="1437010"/>
          </a:xfrm>
          <a:prstGeom prst="up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smtClean="0"/>
              <a:t>JMP</a:t>
            </a:r>
            <a:endParaRPr lang="en-GB" sz="1600" dirty="0"/>
          </a:p>
        </p:txBody>
      </p:sp>
      <p:sp>
        <p:nvSpPr>
          <p:cNvPr id="11" name="Up-Down Arrow 7"/>
          <p:cNvSpPr/>
          <p:nvPr/>
        </p:nvSpPr>
        <p:spPr>
          <a:xfrm>
            <a:off x="6732240" y="3155324"/>
            <a:ext cx="504056" cy="2176528"/>
          </a:xfrm>
          <a:prstGeom prst="upDownArrow">
            <a:avLst/>
          </a:prstGeom>
          <a:solidFill>
            <a:schemeClr val="tx2">
              <a:lumMod val="25000"/>
              <a:lumOff val="75000"/>
            </a:schemeClr>
          </a:solidFill>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GB" dirty="0" smtClean="0"/>
              <a:t>GEMI</a:t>
            </a:r>
            <a:endParaRPr lang="en-GB" dirty="0"/>
          </a:p>
        </p:txBody>
      </p:sp>
      <p:sp>
        <p:nvSpPr>
          <p:cNvPr id="12" name="Up-Down Arrow 8"/>
          <p:cNvSpPr/>
          <p:nvPr/>
        </p:nvSpPr>
        <p:spPr>
          <a:xfrm>
            <a:off x="6732240" y="5331853"/>
            <a:ext cx="504056" cy="708337"/>
          </a:xfrm>
          <a:prstGeom prst="upDown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GB" sz="1050" dirty="0" smtClean="0"/>
              <a:t>GLAAS</a:t>
            </a:r>
            <a:endParaRPr lang="en-GB" sz="1050" dirty="0"/>
          </a:p>
        </p:txBody>
      </p:sp>
    </p:spTree>
    <p:extLst>
      <p:ext uri="{BB962C8B-B14F-4D97-AF65-F5344CB8AC3E}">
        <p14:creationId xmlns:p14="http://schemas.microsoft.com/office/powerpoint/2010/main" val="180319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6553200" y="6270047"/>
            <a:ext cx="2133600" cy="365125"/>
          </a:xfrm>
          <a:prstGeom prst="rect">
            <a:avLst/>
          </a:prstGeom>
        </p:spPr>
        <p:txBody>
          <a:bodyPr/>
          <a:lstStyle/>
          <a:p>
            <a:fld id="{E160174F-944B-B04B-968E-4CF313160A3B}" type="slidenum">
              <a:rPr lang="en-US" smtClean="0"/>
              <a:pPr/>
              <a:t>15</a:t>
            </a:fld>
            <a:endParaRPr lang="en-US" dirty="0"/>
          </a:p>
        </p:txBody>
      </p:sp>
      <p:sp>
        <p:nvSpPr>
          <p:cNvPr id="10" name="9 Rectángulo redondeado"/>
          <p:cNvSpPr/>
          <p:nvPr/>
        </p:nvSpPr>
        <p:spPr>
          <a:xfrm>
            <a:off x="785611" y="631064"/>
            <a:ext cx="2292440" cy="118485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anose="02040503050406030204" pitchFamily="18" charset="0"/>
              </a:rPr>
              <a:t>Cobertura</a:t>
            </a:r>
            <a:r>
              <a:rPr lang="es-MX" dirty="0" smtClean="0">
                <a:latin typeface="Cambria" panose="02040503050406030204" pitchFamily="18" charset="0"/>
              </a:rPr>
              <a:t> </a:t>
            </a:r>
            <a:endParaRPr lang="es-MX" dirty="0">
              <a:latin typeface="Cambria" panose="02040503050406030204" pitchFamily="18" charset="0"/>
            </a:endParaRPr>
          </a:p>
        </p:txBody>
      </p:sp>
      <p:sp>
        <p:nvSpPr>
          <p:cNvPr id="11" name="10 Rectángulo redondeado"/>
          <p:cNvSpPr/>
          <p:nvPr/>
        </p:nvSpPr>
        <p:spPr>
          <a:xfrm>
            <a:off x="811369" y="2006958"/>
            <a:ext cx="2292440" cy="118485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anose="02040503050406030204" pitchFamily="18" charset="0"/>
              </a:rPr>
              <a:t>Calidad </a:t>
            </a:r>
          </a:p>
        </p:txBody>
      </p:sp>
      <p:sp>
        <p:nvSpPr>
          <p:cNvPr id="12" name="11 Rectángulo redondeado"/>
          <p:cNvSpPr/>
          <p:nvPr/>
        </p:nvSpPr>
        <p:spPr>
          <a:xfrm>
            <a:off x="785611" y="3451538"/>
            <a:ext cx="2292440" cy="118485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anose="02040503050406030204" pitchFamily="18" charset="0"/>
              </a:rPr>
              <a:t>Continuidad </a:t>
            </a:r>
          </a:p>
        </p:txBody>
      </p:sp>
      <p:sp>
        <p:nvSpPr>
          <p:cNvPr id="13" name="12 Rectángulo redondeado"/>
          <p:cNvSpPr/>
          <p:nvPr/>
        </p:nvSpPr>
        <p:spPr>
          <a:xfrm>
            <a:off x="811369" y="4739425"/>
            <a:ext cx="2292440" cy="118485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anose="02040503050406030204" pitchFamily="18" charset="0"/>
              </a:rPr>
              <a:t>Acceso </a:t>
            </a:r>
          </a:p>
        </p:txBody>
      </p:sp>
      <p:sp>
        <p:nvSpPr>
          <p:cNvPr id="14" name="13 Cerrar corchete"/>
          <p:cNvSpPr/>
          <p:nvPr/>
        </p:nvSpPr>
        <p:spPr>
          <a:xfrm>
            <a:off x="3258355" y="772732"/>
            <a:ext cx="953037" cy="4997003"/>
          </a:xfrm>
          <a:prstGeom prst="rightBracket">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MX"/>
          </a:p>
        </p:txBody>
      </p:sp>
      <p:sp>
        <p:nvSpPr>
          <p:cNvPr id="15" name="14 Flecha derecha"/>
          <p:cNvSpPr/>
          <p:nvPr/>
        </p:nvSpPr>
        <p:spPr>
          <a:xfrm>
            <a:off x="4211392" y="2599386"/>
            <a:ext cx="1777284" cy="671847"/>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16" name="15 Elipse"/>
          <p:cNvSpPr/>
          <p:nvPr/>
        </p:nvSpPr>
        <p:spPr>
          <a:xfrm>
            <a:off x="6141073" y="1608200"/>
            <a:ext cx="2307465" cy="282047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anose="02040503050406030204" pitchFamily="18" charset="0"/>
              </a:rPr>
              <a:t>Manejo </a:t>
            </a:r>
          </a:p>
          <a:p>
            <a:pPr algn="ct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anose="02040503050406030204" pitchFamily="18" charset="0"/>
              </a:rPr>
              <a:t>Seguro </a:t>
            </a:r>
          </a:p>
        </p:txBody>
      </p:sp>
    </p:spTree>
    <p:extLst>
      <p:ext uri="{BB962C8B-B14F-4D97-AF65-F5344CB8AC3E}">
        <p14:creationId xmlns:p14="http://schemas.microsoft.com/office/powerpoint/2010/main" val="3576928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6553200" y="6270047"/>
            <a:ext cx="2133600" cy="365125"/>
          </a:xfrm>
          <a:prstGeom prst="rect">
            <a:avLst/>
          </a:prstGeom>
        </p:spPr>
        <p:txBody>
          <a:bodyPr/>
          <a:lstStyle/>
          <a:p>
            <a:fld id="{E160174F-944B-B04B-968E-4CF313160A3B}" type="slidenum">
              <a:rPr lang="en-US" smtClean="0"/>
              <a:pPr/>
              <a:t>16</a:t>
            </a:fld>
            <a:endParaRPr lang="en-US" dirty="0"/>
          </a:p>
        </p:txBody>
      </p:sp>
      <p:pic>
        <p:nvPicPr>
          <p:cNvPr id="2049"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0675" y="0"/>
            <a:ext cx="978535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p:nvPr/>
        </p:nvPicPr>
        <p:blipFill rotWithShape="1">
          <a:blip r:embed="rId4"/>
          <a:srcRect l="30560" t="75815" r="20883" b="16919"/>
          <a:stretch/>
        </p:blipFill>
        <p:spPr bwMode="auto">
          <a:xfrm rot="16200000">
            <a:off x="5531741" y="3498770"/>
            <a:ext cx="6129814" cy="5981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4632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b="1" dirty="0">
                <a:solidFill>
                  <a:srgbClr val="0070C0"/>
                </a:solidFill>
              </a:rPr>
              <a:t>Agua para consumo - País X: </a:t>
            </a:r>
            <a:br>
              <a:rPr lang="es-MX" sz="3600" b="1" dirty="0">
                <a:solidFill>
                  <a:srgbClr val="0070C0"/>
                </a:solidFill>
              </a:rPr>
            </a:br>
            <a:r>
              <a:rPr lang="es-MX" sz="3600" b="1" dirty="0">
                <a:solidFill>
                  <a:srgbClr val="0070C0"/>
                </a:solidFill>
              </a:rPr>
              <a:t>98% (ODM) - 50% (ODS)</a:t>
            </a:r>
          </a:p>
        </p:txBody>
      </p:sp>
      <p:sp>
        <p:nvSpPr>
          <p:cNvPr id="4" name="3 Marcador de número de diapositiva"/>
          <p:cNvSpPr>
            <a:spLocks noGrp="1"/>
          </p:cNvSpPr>
          <p:nvPr>
            <p:ph type="sldNum" sz="quarter" idx="4294967295"/>
          </p:nvPr>
        </p:nvSpPr>
        <p:spPr>
          <a:xfrm>
            <a:off x="6553200" y="6270047"/>
            <a:ext cx="2133600" cy="365125"/>
          </a:xfrm>
          <a:prstGeom prst="rect">
            <a:avLst/>
          </a:prstGeom>
        </p:spPr>
        <p:txBody>
          <a:bodyPr/>
          <a:lstStyle/>
          <a:p>
            <a:fld id="{E160174F-944B-B04B-968E-4CF313160A3B}" type="slidenum">
              <a:rPr lang="en-US" smtClean="0"/>
              <a:pPr/>
              <a:t>17</a:t>
            </a:fld>
            <a:endParaRPr lang="en-US" dirty="0"/>
          </a:p>
        </p:txBody>
      </p:sp>
      <p:sp>
        <p:nvSpPr>
          <p:cNvPr id="7" name="6 Rectángulo"/>
          <p:cNvSpPr/>
          <p:nvPr/>
        </p:nvSpPr>
        <p:spPr>
          <a:xfrm>
            <a:off x="1065656" y="2085236"/>
            <a:ext cx="418704" cy="369332"/>
          </a:xfrm>
          <a:prstGeom prst="rect">
            <a:avLst/>
          </a:prstGeom>
        </p:spPr>
        <p:txBody>
          <a:bodyPr wrap="none">
            <a:spAutoFit/>
          </a:bodyPr>
          <a:lstStyle/>
          <a:p>
            <a:r>
              <a:rPr lang="es-MX" b="1" dirty="0">
                <a:solidFill>
                  <a:srgbClr val="C00000"/>
                </a:solidFill>
              </a:rPr>
              <a:t>98</a:t>
            </a:r>
            <a:endParaRPr lang="es-MX" dirty="0"/>
          </a:p>
        </p:txBody>
      </p:sp>
      <p:sp>
        <p:nvSpPr>
          <p:cNvPr id="9" name="8 Rectángulo"/>
          <p:cNvSpPr/>
          <p:nvPr/>
        </p:nvSpPr>
        <p:spPr>
          <a:xfrm>
            <a:off x="1502534" y="2234348"/>
            <a:ext cx="418704" cy="369332"/>
          </a:xfrm>
          <a:prstGeom prst="rect">
            <a:avLst/>
          </a:prstGeom>
        </p:spPr>
        <p:txBody>
          <a:bodyPr wrap="none">
            <a:spAutoFit/>
          </a:bodyPr>
          <a:lstStyle/>
          <a:p>
            <a:r>
              <a:rPr lang="es-MX" b="1" dirty="0" smtClean="0">
                <a:solidFill>
                  <a:srgbClr val="C00000"/>
                </a:solidFill>
              </a:rPr>
              <a:t>95</a:t>
            </a:r>
            <a:endParaRPr lang="es-MX" dirty="0"/>
          </a:p>
        </p:txBody>
      </p:sp>
      <p:sp>
        <p:nvSpPr>
          <p:cNvPr id="10" name="9 Rectángulo"/>
          <p:cNvSpPr/>
          <p:nvPr/>
        </p:nvSpPr>
        <p:spPr>
          <a:xfrm>
            <a:off x="1967036" y="2422302"/>
            <a:ext cx="418704" cy="369332"/>
          </a:xfrm>
          <a:prstGeom prst="rect">
            <a:avLst/>
          </a:prstGeom>
        </p:spPr>
        <p:txBody>
          <a:bodyPr wrap="none">
            <a:spAutoFit/>
          </a:bodyPr>
          <a:lstStyle/>
          <a:p>
            <a:r>
              <a:rPr lang="es-MX" b="1" dirty="0" smtClean="0">
                <a:solidFill>
                  <a:srgbClr val="C00000"/>
                </a:solidFill>
              </a:rPr>
              <a:t>74</a:t>
            </a:r>
            <a:endParaRPr lang="es-MX" dirty="0"/>
          </a:p>
        </p:txBody>
      </p:sp>
      <p:sp>
        <p:nvSpPr>
          <p:cNvPr id="11" name="10 Rectángulo"/>
          <p:cNvSpPr/>
          <p:nvPr/>
        </p:nvSpPr>
        <p:spPr>
          <a:xfrm>
            <a:off x="2385740" y="2281708"/>
            <a:ext cx="418704" cy="369332"/>
          </a:xfrm>
          <a:prstGeom prst="rect">
            <a:avLst/>
          </a:prstGeom>
        </p:spPr>
        <p:txBody>
          <a:bodyPr wrap="none">
            <a:spAutoFit/>
          </a:bodyPr>
          <a:lstStyle/>
          <a:p>
            <a:r>
              <a:rPr lang="es-MX" b="1" dirty="0" smtClean="0">
                <a:solidFill>
                  <a:srgbClr val="C00000"/>
                </a:solidFill>
              </a:rPr>
              <a:t>89</a:t>
            </a:r>
            <a:endParaRPr lang="es-MX" dirty="0"/>
          </a:p>
        </p:txBody>
      </p:sp>
      <p:sp>
        <p:nvSpPr>
          <p:cNvPr id="12" name="11 Rectángulo"/>
          <p:cNvSpPr/>
          <p:nvPr/>
        </p:nvSpPr>
        <p:spPr>
          <a:xfrm>
            <a:off x="2879570" y="2651040"/>
            <a:ext cx="418704" cy="369332"/>
          </a:xfrm>
          <a:prstGeom prst="rect">
            <a:avLst/>
          </a:prstGeom>
        </p:spPr>
        <p:txBody>
          <a:bodyPr wrap="none">
            <a:spAutoFit/>
          </a:bodyPr>
          <a:lstStyle/>
          <a:p>
            <a:r>
              <a:rPr lang="es-MX" b="1" dirty="0" smtClean="0">
                <a:solidFill>
                  <a:srgbClr val="C00000"/>
                </a:solidFill>
              </a:rPr>
              <a:t>58</a:t>
            </a:r>
            <a:endParaRPr lang="es-MX" dirty="0"/>
          </a:p>
        </p:txBody>
      </p:sp>
      <p:sp>
        <p:nvSpPr>
          <p:cNvPr id="13" name="12 Rectángulo"/>
          <p:cNvSpPr/>
          <p:nvPr/>
        </p:nvSpPr>
        <p:spPr>
          <a:xfrm>
            <a:off x="3298274" y="2657343"/>
            <a:ext cx="418704" cy="369332"/>
          </a:xfrm>
          <a:prstGeom prst="rect">
            <a:avLst/>
          </a:prstGeom>
        </p:spPr>
        <p:txBody>
          <a:bodyPr wrap="none">
            <a:spAutoFit/>
          </a:bodyPr>
          <a:lstStyle/>
          <a:p>
            <a:r>
              <a:rPr lang="es-MX" b="1" dirty="0" smtClean="0">
                <a:solidFill>
                  <a:srgbClr val="C00000"/>
                </a:solidFill>
              </a:rPr>
              <a:t>50</a:t>
            </a:r>
            <a:endParaRPr lang="es-MX" dirty="0"/>
          </a:p>
        </p:txBody>
      </p:sp>
      <p:graphicFrame>
        <p:nvGraphicFramePr>
          <p:cNvPr id="14" name="Chart 5"/>
          <p:cNvGraphicFramePr>
            <a:graphicFrameLocks/>
          </p:cNvGraphicFramePr>
          <p:nvPr>
            <p:extLst>
              <p:ext uri="{D42A27DB-BD31-4B8C-83A1-F6EECF244321}">
                <p14:modId xmlns:p14="http://schemas.microsoft.com/office/powerpoint/2010/main" val="1038064137"/>
              </p:ext>
            </p:extLst>
          </p:nvPr>
        </p:nvGraphicFramePr>
        <p:xfrm>
          <a:off x="5220072" y="1562699"/>
          <a:ext cx="3113525" cy="5072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3 Gráfico"/>
          <p:cNvGraphicFramePr>
            <a:graphicFrameLocks noGrp="1"/>
          </p:cNvGraphicFramePr>
          <p:nvPr>
            <p:ph idx="1"/>
            <p:extLst>
              <p:ext uri="{D42A27DB-BD31-4B8C-83A1-F6EECF244321}">
                <p14:modId xmlns:p14="http://schemas.microsoft.com/office/powerpoint/2010/main" val="3928386321"/>
              </p:ext>
            </p:extLst>
          </p:nvPr>
        </p:nvGraphicFramePr>
        <p:xfrm>
          <a:off x="721866" y="1578798"/>
          <a:ext cx="5152815" cy="43358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3831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6553200" y="6270047"/>
            <a:ext cx="2133600" cy="365125"/>
          </a:xfrm>
          <a:prstGeom prst="rect">
            <a:avLst/>
          </a:prstGeom>
        </p:spPr>
        <p:txBody>
          <a:bodyPr/>
          <a:lstStyle/>
          <a:p>
            <a:fld id="{E160174F-944B-B04B-968E-4CF313160A3B}" type="slidenum">
              <a:rPr lang="en-US" smtClean="0"/>
              <a:pPr/>
              <a:t>18</a:t>
            </a:fld>
            <a:endParaRPr lang="en-US" dirty="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789" y="0"/>
            <a:ext cx="98780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03087" y="969701"/>
            <a:ext cx="549275" cy="598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854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9081" y="3063834"/>
            <a:ext cx="8229600" cy="1600200"/>
          </a:xfrm>
        </p:spPr>
        <p:txBody>
          <a:bodyPr/>
          <a:lstStyle/>
          <a:p>
            <a:r>
              <a:rPr lang="es-MX" dirty="0"/>
              <a:t>Agua </a:t>
            </a:r>
            <a:r>
              <a:rPr lang="es-MX" dirty="0" smtClean="0"/>
              <a:t>Limpia y Saneamiento</a:t>
            </a:r>
            <a:r>
              <a:rPr lang="es-MX" dirty="0"/>
              <a:t/>
            </a:r>
            <a:br>
              <a:rPr lang="es-MX" dirty="0"/>
            </a:br>
            <a:r>
              <a:rPr lang="es-MX" sz="4000" dirty="0" smtClean="0"/>
              <a:t>La aportación del Municipio  </a:t>
            </a:r>
            <a:r>
              <a:rPr lang="es-MX" dirty="0"/>
              <a:t/>
            </a:r>
            <a:br>
              <a:rPr lang="es-MX" dirty="0"/>
            </a:br>
            <a:endParaRPr lang="es-MX" dirty="0"/>
          </a:p>
        </p:txBody>
      </p:sp>
      <p:sp>
        <p:nvSpPr>
          <p:cNvPr id="3" name="2 Rectángulo"/>
          <p:cNvSpPr/>
          <p:nvPr/>
        </p:nvSpPr>
        <p:spPr>
          <a:xfrm>
            <a:off x="3051243" y="1919060"/>
            <a:ext cx="4572000" cy="369332"/>
          </a:xfrm>
          <a:prstGeom prst="rect">
            <a:avLst/>
          </a:prstGeom>
        </p:spPr>
        <p:txBody>
          <a:bodyPr>
            <a:spAutoFit/>
          </a:bodyPr>
          <a:lstStyle/>
          <a:p>
            <a:endParaRPr lang="es-MX" dirty="0"/>
          </a:p>
        </p:txBody>
      </p:sp>
      <p:sp>
        <p:nvSpPr>
          <p:cNvPr id="5" name="4 Rectángulo"/>
          <p:cNvSpPr/>
          <p:nvPr/>
        </p:nvSpPr>
        <p:spPr>
          <a:xfrm>
            <a:off x="1959429" y="4285496"/>
            <a:ext cx="5498275" cy="923330"/>
          </a:xfrm>
          <a:prstGeom prst="rect">
            <a:avLst/>
          </a:prstGeom>
        </p:spPr>
        <p:txBody>
          <a:bodyPr wrap="square">
            <a:spAutoFit/>
          </a:bodyPr>
          <a:lstStyle/>
          <a:p>
            <a:r>
              <a:rPr lang="es-MX" dirty="0">
                <a:solidFill>
                  <a:schemeClr val="tx2">
                    <a:lumMod val="75000"/>
                  </a:schemeClr>
                </a:solidFill>
              </a:rPr>
              <a:t>Ing.  Patricia Rodezno Segurado </a:t>
            </a:r>
          </a:p>
          <a:p>
            <a:r>
              <a:rPr lang="es-MX" dirty="0">
                <a:solidFill>
                  <a:schemeClr val="tx2">
                    <a:lumMod val="75000"/>
                  </a:schemeClr>
                </a:solidFill>
              </a:rPr>
              <a:t>Asesora Desarrollo Sostenible y </a:t>
            </a:r>
            <a:r>
              <a:rPr lang="es-MX" dirty="0" smtClean="0">
                <a:solidFill>
                  <a:schemeClr val="tx2">
                    <a:lumMod val="75000"/>
                  </a:schemeClr>
                </a:solidFill>
              </a:rPr>
              <a:t>Salud </a:t>
            </a:r>
            <a:r>
              <a:rPr lang="es-MX" dirty="0">
                <a:solidFill>
                  <a:schemeClr val="tx2">
                    <a:lumMod val="75000"/>
                  </a:schemeClr>
                </a:solidFill>
              </a:rPr>
              <a:t>A</a:t>
            </a:r>
            <a:r>
              <a:rPr lang="es-MX" dirty="0" smtClean="0">
                <a:solidFill>
                  <a:schemeClr val="tx2">
                    <a:lumMod val="75000"/>
                  </a:schemeClr>
                </a:solidFill>
              </a:rPr>
              <a:t>mbiental </a:t>
            </a:r>
          </a:p>
          <a:p>
            <a:r>
              <a:rPr lang="es-MX" dirty="0" smtClean="0">
                <a:solidFill>
                  <a:schemeClr val="tx2">
                    <a:lumMod val="75000"/>
                  </a:schemeClr>
                </a:solidFill>
              </a:rPr>
              <a:t>OPS/OMS México.</a:t>
            </a:r>
            <a:endParaRPr lang="es-MX" dirty="0">
              <a:solidFill>
                <a:schemeClr val="tx2">
                  <a:lumMod val="75000"/>
                </a:schemeClr>
              </a:solidFill>
            </a:endParaRPr>
          </a:p>
        </p:txBody>
      </p:sp>
    </p:spTree>
    <p:extLst>
      <p:ext uri="{BB962C8B-B14F-4D97-AF65-F5344CB8AC3E}">
        <p14:creationId xmlns:p14="http://schemas.microsoft.com/office/powerpoint/2010/main" val="407089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274637"/>
            <a:ext cx="8229600" cy="820067"/>
          </a:xfrm>
        </p:spPr>
        <p:txBody>
          <a:bodyPr/>
          <a:lstStyle/>
          <a:p>
            <a:r>
              <a:rPr lang="es-MX" sz="4000" dirty="0" smtClean="0">
                <a:solidFill>
                  <a:schemeClr val="tx2">
                    <a:lumMod val="75000"/>
                    <a:lumOff val="25000"/>
                  </a:schemeClr>
                </a:solidFill>
              </a:rPr>
              <a:t>Manejo Seguro de Saneamiento</a:t>
            </a:r>
            <a:endParaRPr lang="es-MX" sz="4000" dirty="0">
              <a:solidFill>
                <a:schemeClr val="tx2">
                  <a:lumMod val="75000"/>
                  <a:lumOff val="25000"/>
                </a:schemeClr>
              </a:solidFill>
            </a:endParaRPr>
          </a:p>
        </p:txBody>
      </p:sp>
      <p:sp>
        <p:nvSpPr>
          <p:cNvPr id="12" name="11 Marcador de contenido"/>
          <p:cNvSpPr>
            <a:spLocks noGrp="1"/>
          </p:cNvSpPr>
          <p:nvPr>
            <p:ph idx="1"/>
          </p:nvPr>
        </p:nvSpPr>
        <p:spPr/>
        <p:txBody>
          <a:bodyPr/>
          <a:lstStyle/>
          <a:p>
            <a:endParaRPr lang="es-MX"/>
          </a:p>
        </p:txBody>
      </p:sp>
      <p:sp>
        <p:nvSpPr>
          <p:cNvPr id="2" name="1 Marcador de número de diapositiva"/>
          <p:cNvSpPr>
            <a:spLocks noGrp="1"/>
          </p:cNvSpPr>
          <p:nvPr>
            <p:ph type="sldNum" sz="quarter" idx="4294967295"/>
          </p:nvPr>
        </p:nvSpPr>
        <p:spPr>
          <a:xfrm>
            <a:off x="6553200" y="6270047"/>
            <a:ext cx="2133600" cy="365125"/>
          </a:xfrm>
          <a:prstGeom prst="rect">
            <a:avLst/>
          </a:prstGeom>
        </p:spPr>
        <p:txBody>
          <a:bodyPr/>
          <a:lstStyle/>
          <a:p>
            <a:fld id="{E160174F-944B-B04B-968E-4CF313160A3B}" type="slidenum">
              <a:rPr lang="en-US" smtClean="0"/>
              <a:pPr/>
              <a:t>19</a:t>
            </a:fld>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0654" y="1339403"/>
            <a:ext cx="8126914" cy="46879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021976" y="1094704"/>
            <a:ext cx="463639" cy="4636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smtClean="0">
                <a:solidFill>
                  <a:srgbClr val="FF0000"/>
                </a:solidFill>
              </a:rPr>
              <a:t>70</a:t>
            </a:r>
            <a:endParaRPr lang="es-MX" b="1" dirty="0">
              <a:solidFill>
                <a:srgbClr val="FF0000"/>
              </a:solidFill>
            </a:endParaRPr>
          </a:p>
        </p:txBody>
      </p:sp>
      <p:sp>
        <p:nvSpPr>
          <p:cNvPr id="7" name="6 Rectángulo"/>
          <p:cNvSpPr/>
          <p:nvPr/>
        </p:nvSpPr>
        <p:spPr>
          <a:xfrm>
            <a:off x="2728167" y="1891047"/>
            <a:ext cx="463639" cy="4636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a:solidFill>
                  <a:srgbClr val="FF0000"/>
                </a:solidFill>
              </a:rPr>
              <a:t>4</a:t>
            </a:r>
            <a:r>
              <a:rPr lang="es-MX" b="1" dirty="0" smtClean="0">
                <a:solidFill>
                  <a:srgbClr val="FF0000"/>
                </a:solidFill>
              </a:rPr>
              <a:t>0</a:t>
            </a:r>
            <a:endParaRPr lang="es-MX" b="1" dirty="0">
              <a:solidFill>
                <a:srgbClr val="FF0000"/>
              </a:solidFill>
            </a:endParaRPr>
          </a:p>
        </p:txBody>
      </p:sp>
      <p:sp>
        <p:nvSpPr>
          <p:cNvPr id="8" name="7 Rectángulo"/>
          <p:cNvSpPr/>
          <p:nvPr/>
        </p:nvSpPr>
        <p:spPr>
          <a:xfrm>
            <a:off x="3679057" y="2507086"/>
            <a:ext cx="463639" cy="4636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smtClean="0">
                <a:solidFill>
                  <a:srgbClr val="FF0000"/>
                </a:solidFill>
              </a:rPr>
              <a:t>15</a:t>
            </a:r>
            <a:endParaRPr lang="es-MX" b="1" dirty="0">
              <a:solidFill>
                <a:srgbClr val="FF0000"/>
              </a:solidFill>
            </a:endParaRPr>
          </a:p>
        </p:txBody>
      </p:sp>
      <p:sp>
        <p:nvSpPr>
          <p:cNvPr id="9" name="8 Rectángulo"/>
          <p:cNvSpPr/>
          <p:nvPr/>
        </p:nvSpPr>
        <p:spPr>
          <a:xfrm>
            <a:off x="4451789" y="2155058"/>
            <a:ext cx="463639" cy="4636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smtClean="0">
                <a:solidFill>
                  <a:srgbClr val="FF0000"/>
                </a:solidFill>
              </a:rPr>
              <a:t>30</a:t>
            </a:r>
            <a:endParaRPr lang="es-MX" b="1" dirty="0">
              <a:solidFill>
                <a:srgbClr val="FF0000"/>
              </a:solidFill>
            </a:endParaRPr>
          </a:p>
        </p:txBody>
      </p:sp>
      <p:sp>
        <p:nvSpPr>
          <p:cNvPr id="10" name="9 Rectángulo"/>
          <p:cNvSpPr/>
          <p:nvPr/>
        </p:nvSpPr>
        <p:spPr>
          <a:xfrm>
            <a:off x="5301795" y="2738905"/>
            <a:ext cx="463639" cy="4636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a:solidFill>
                  <a:srgbClr val="FF0000"/>
                </a:solidFill>
              </a:rPr>
              <a:t>5</a:t>
            </a:r>
          </a:p>
        </p:txBody>
      </p:sp>
      <p:sp>
        <p:nvSpPr>
          <p:cNvPr id="11" name="10 Rectángulo"/>
          <p:cNvSpPr/>
          <p:nvPr/>
        </p:nvSpPr>
        <p:spPr>
          <a:xfrm>
            <a:off x="6321380" y="2391174"/>
            <a:ext cx="463639" cy="4636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smtClean="0">
                <a:solidFill>
                  <a:srgbClr val="FF0000"/>
                </a:solidFill>
              </a:rPr>
              <a:t>20</a:t>
            </a:r>
            <a:endParaRPr lang="es-MX" b="1" dirty="0">
              <a:solidFill>
                <a:srgbClr val="FF0000"/>
              </a:solidFill>
            </a:endParaRPr>
          </a:p>
        </p:txBody>
      </p:sp>
      <p:sp>
        <p:nvSpPr>
          <p:cNvPr id="13" name="12 Rectángulo redondeado"/>
          <p:cNvSpPr/>
          <p:nvPr/>
        </p:nvSpPr>
        <p:spPr>
          <a:xfrm>
            <a:off x="2485615" y="1326525"/>
            <a:ext cx="1708336" cy="234395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4" name="13 Rectángulo redondeado"/>
          <p:cNvSpPr/>
          <p:nvPr/>
        </p:nvSpPr>
        <p:spPr>
          <a:xfrm>
            <a:off x="4284111" y="1339403"/>
            <a:ext cx="1653033" cy="2331077"/>
          </a:xfrm>
          <a:prstGeom prst="round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92502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4"/>
          <p:cNvSpPr txBox="1">
            <a:spLocks noChangeArrowheads="1"/>
          </p:cNvSpPr>
          <p:nvPr/>
        </p:nvSpPr>
        <p:spPr bwMode="auto">
          <a:xfrm>
            <a:off x="-2051" y="122355"/>
            <a:ext cx="9007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r>
              <a:rPr lang="en-GB" sz="4000" b="1" dirty="0">
                <a:solidFill>
                  <a:schemeClr val="tx2"/>
                </a:solidFill>
                <a:latin typeface="+mj-lt"/>
                <a:ea typeface="+mj-ea"/>
                <a:cs typeface="+mj-cs"/>
              </a:rPr>
              <a:t>ESTRATEGIA DE LA OPS EN </a:t>
            </a:r>
            <a:r>
              <a:rPr lang="en-GB" sz="4000" b="1" dirty="0" err="1" smtClean="0">
                <a:solidFill>
                  <a:schemeClr val="tx2"/>
                </a:solidFill>
                <a:latin typeface="+mj-lt"/>
                <a:ea typeface="+mj-ea"/>
                <a:cs typeface="+mj-cs"/>
              </a:rPr>
              <a:t>AyS</a:t>
            </a:r>
            <a:endParaRPr lang="en-US" altLang="en-US" sz="3200" b="1" dirty="0">
              <a:latin typeface="Arial" pitchFamily="34" charset="0"/>
              <a:cs typeface="Arial" pitchFamily="34" charset="0"/>
            </a:endParaRPr>
          </a:p>
        </p:txBody>
      </p:sp>
      <p:grpSp>
        <p:nvGrpSpPr>
          <p:cNvPr id="12291" name="1 Grupo"/>
          <p:cNvGrpSpPr>
            <a:grpSpLocks/>
          </p:cNvGrpSpPr>
          <p:nvPr/>
        </p:nvGrpSpPr>
        <p:grpSpPr bwMode="auto">
          <a:xfrm>
            <a:off x="544842" y="1281876"/>
            <a:ext cx="7913687" cy="4933950"/>
            <a:chOff x="69032" y="1388223"/>
            <a:chExt cx="8445498" cy="5174205"/>
          </a:xfrm>
        </p:grpSpPr>
        <p:sp>
          <p:nvSpPr>
            <p:cNvPr id="11" name="10 Rectángulo"/>
            <p:cNvSpPr/>
            <p:nvPr/>
          </p:nvSpPr>
          <p:spPr>
            <a:xfrm>
              <a:off x="3447231" y="3449248"/>
              <a:ext cx="2461646" cy="2109304"/>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2000" dirty="0">
                  <a:solidFill>
                    <a:schemeClr val="bg1"/>
                  </a:solidFill>
                  <a:cs typeface="Arial" pitchFamily="34" charset="0"/>
                </a:rPr>
                <a:t>OPS/OMS Y SU ESTRATEGIA EN AYS Y HACIA EL CUMPLIMIENTO ODS</a:t>
              </a:r>
            </a:p>
          </p:txBody>
        </p:sp>
        <p:sp>
          <p:nvSpPr>
            <p:cNvPr id="13" name="Rounded Rectangular Callout 23"/>
            <p:cNvSpPr/>
            <p:nvPr/>
          </p:nvSpPr>
          <p:spPr bwMode="auto">
            <a:xfrm>
              <a:off x="6084167" y="4825782"/>
              <a:ext cx="2430363" cy="1736646"/>
            </a:xfrm>
            <a:prstGeom prst="wedgeRoundRectCallout">
              <a:avLst>
                <a:gd name="adj1" fmla="val -45549"/>
                <a:gd name="adj2" fmla="val -70512"/>
                <a:gd name="adj3" fmla="val 16667"/>
              </a:avLst>
            </a:prstGeom>
            <a:solidFill>
              <a:srgbClr val="66CCFF"/>
            </a:solidFill>
            <a:ln>
              <a:noFill/>
            </a:ln>
            <a:effectLst/>
            <a:extLst/>
          </p:spPr>
          <p:txBody>
            <a:bodyPr>
              <a:spAutoFit/>
            </a:bodyPr>
            <a:lstStyle/>
            <a:p>
              <a:pPr algn="ctr" eaLnBrk="0" hangingPunct="0">
                <a:spcBef>
                  <a:spcPct val="50000"/>
                </a:spcBef>
                <a:defRPr/>
              </a:pPr>
              <a:r>
                <a:rPr lang="es-ES" sz="2400" dirty="0">
                  <a:solidFill>
                    <a:prstClr val="black"/>
                  </a:solidFill>
                  <a:ea typeface="SimSun" pitchFamily="2" charset="-122"/>
                </a:rPr>
                <a:t>Promover Planes de Seguridad en Saneamiento</a:t>
              </a:r>
              <a:endParaRPr lang="es-ES" sz="3200" strike="sngStrike" dirty="0">
                <a:latin typeface="Times New Roman" pitchFamily="18" charset="0"/>
              </a:endParaRPr>
            </a:p>
          </p:txBody>
        </p:sp>
        <p:sp>
          <p:nvSpPr>
            <p:cNvPr id="12296" name="Rounded Rectangular Callout 32"/>
            <p:cNvSpPr>
              <a:spLocks noChangeArrowheads="1"/>
            </p:cNvSpPr>
            <p:nvPr/>
          </p:nvSpPr>
          <p:spPr bwMode="auto">
            <a:xfrm>
              <a:off x="5436095" y="1388223"/>
              <a:ext cx="2736305" cy="1796883"/>
            </a:xfrm>
            <a:prstGeom prst="wedgeRoundRectCallout">
              <a:avLst>
                <a:gd name="adj1" fmla="val -37866"/>
                <a:gd name="adj2" fmla="val 71546"/>
                <a:gd name="adj3" fmla="val 16667"/>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GB" altLang="es-ES" sz="2800">
                <a:latin typeface="Times New Roman" pitchFamily="18" charset="0"/>
              </a:endParaRPr>
            </a:p>
          </p:txBody>
        </p:sp>
        <p:sp>
          <p:nvSpPr>
            <p:cNvPr id="12297" name="TextBox 30"/>
            <p:cNvSpPr txBox="1">
              <a:spLocks noChangeArrowheads="1"/>
            </p:cNvSpPr>
            <p:nvPr/>
          </p:nvSpPr>
          <p:spPr bwMode="auto">
            <a:xfrm>
              <a:off x="5386090" y="1501834"/>
              <a:ext cx="2795032" cy="145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ES" sz="2100"/>
                <a:t>Promover los Planes de Seguridad de Saneamiento (PSS)</a:t>
              </a:r>
              <a:endParaRPr lang="en-GB" altLang="es-ES" sz="2100"/>
            </a:p>
          </p:txBody>
        </p:sp>
        <p:grpSp>
          <p:nvGrpSpPr>
            <p:cNvPr id="12298" name="Group 28"/>
            <p:cNvGrpSpPr>
              <a:grpSpLocks/>
            </p:cNvGrpSpPr>
            <p:nvPr/>
          </p:nvGrpSpPr>
          <p:grpSpPr bwMode="auto">
            <a:xfrm>
              <a:off x="927790" y="1405599"/>
              <a:ext cx="2995430" cy="1766977"/>
              <a:chOff x="250655" y="1279365"/>
              <a:chExt cx="2277980" cy="1766977"/>
            </a:xfrm>
          </p:grpSpPr>
          <p:sp>
            <p:nvSpPr>
              <p:cNvPr id="12301" name="Rounded Rectangular Callout 29"/>
              <p:cNvSpPr>
                <a:spLocks noChangeArrowheads="1"/>
              </p:cNvSpPr>
              <p:nvPr/>
            </p:nvSpPr>
            <p:spPr bwMode="auto">
              <a:xfrm>
                <a:off x="250655" y="1279365"/>
                <a:ext cx="2277980" cy="1766977"/>
              </a:xfrm>
              <a:prstGeom prst="wedgeRoundRectCallout">
                <a:avLst>
                  <a:gd name="adj1" fmla="val 22139"/>
                  <a:gd name="adj2" fmla="val 77273"/>
                  <a:gd name="adj3" fmla="val 16667"/>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GB" altLang="es-ES" sz="2800">
                  <a:latin typeface="Times New Roman" pitchFamily="18" charset="0"/>
                </a:endParaRPr>
              </a:p>
            </p:txBody>
          </p:sp>
          <p:sp>
            <p:nvSpPr>
              <p:cNvPr id="12302" name="TextBox 30"/>
              <p:cNvSpPr txBox="1">
                <a:spLocks noChangeArrowheads="1"/>
              </p:cNvSpPr>
              <p:nvPr/>
            </p:nvSpPr>
            <p:spPr bwMode="auto">
              <a:xfrm>
                <a:off x="326855" y="1350572"/>
                <a:ext cx="21255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ES" sz="2400" dirty="0"/>
                  <a:t>Promover los Planes de Seguridad del Agua (PSA)</a:t>
                </a:r>
                <a:endParaRPr lang="en-GB" altLang="es-ES" dirty="0"/>
              </a:p>
            </p:txBody>
          </p:sp>
        </p:grpSp>
        <p:sp>
          <p:nvSpPr>
            <p:cNvPr id="12299" name="Rounded Rectangular Callout 23"/>
            <p:cNvSpPr>
              <a:spLocks noChangeArrowheads="1"/>
            </p:cNvSpPr>
            <p:nvPr/>
          </p:nvSpPr>
          <p:spPr bwMode="auto">
            <a:xfrm>
              <a:off x="6084166" y="4961989"/>
              <a:ext cx="2430363" cy="1535631"/>
            </a:xfrm>
            <a:prstGeom prst="wedgeRoundRectCallout">
              <a:avLst>
                <a:gd name="adj1" fmla="val -45551"/>
                <a:gd name="adj2" fmla="val -70514"/>
                <a:gd name="adj3" fmla="val 16667"/>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ES" sz="2000">
                  <a:ea typeface="SimSun" pitchFamily="2" charset="-122"/>
                </a:rPr>
                <a:t>Agua y Saneamiento en Establecimientos de Salud</a:t>
              </a:r>
            </a:p>
          </p:txBody>
        </p:sp>
        <p:sp>
          <p:nvSpPr>
            <p:cNvPr id="12300" name="Rounded Rectangular Callout 20"/>
            <p:cNvSpPr>
              <a:spLocks noChangeArrowheads="1"/>
            </p:cNvSpPr>
            <p:nvPr/>
          </p:nvSpPr>
          <p:spPr bwMode="auto">
            <a:xfrm>
              <a:off x="69032" y="4585789"/>
              <a:ext cx="2808312" cy="1634490"/>
            </a:xfrm>
            <a:prstGeom prst="wedgeRoundRectCallout">
              <a:avLst>
                <a:gd name="adj1" fmla="val 72366"/>
                <a:gd name="adj2" fmla="val 1287"/>
                <a:gd name="adj3" fmla="val 16667"/>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ES" sz="2400">
                  <a:ea typeface="SimSun" pitchFamily="2" charset="-122"/>
                </a:rPr>
                <a:t>Fortalecimiento de Estrategias y Políticas en AyS</a:t>
              </a:r>
            </a:p>
            <a:p>
              <a:pPr algn="ctr" eaLnBrk="1" hangingPunct="1"/>
              <a:endParaRPr lang="es-ES" altLang="es-ES">
                <a:ea typeface="SimSun" pitchFamily="2" charset="-122"/>
              </a:endParaRPr>
            </a:p>
          </p:txBody>
        </p:sp>
      </p:grpSp>
      <p:pic>
        <p:nvPicPr>
          <p:cNvPr id="1229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l="8461" t="6204" r="9077" b="7104"/>
          <a:stretch>
            <a:fillRect/>
          </a:stretch>
        </p:blipFill>
        <p:spPr>
          <a:xfrm>
            <a:off x="7232650" y="3174711"/>
            <a:ext cx="1673225" cy="1187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l="24178" t="16315" r="25349" b="22195"/>
          <a:stretch>
            <a:fillRect/>
          </a:stretch>
        </p:blipFill>
        <p:spPr bwMode="auto">
          <a:xfrm>
            <a:off x="98453" y="2995324"/>
            <a:ext cx="1762125"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44110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3600" b="1" dirty="0">
                <a:solidFill>
                  <a:schemeClr val="accent1">
                    <a:lumMod val="75000"/>
                  </a:schemeClr>
                </a:solidFill>
              </a:rPr>
              <a:t>Marco Conceptual sobre la Seguridad del </a:t>
            </a:r>
            <a:r>
              <a:rPr lang="es-CO" sz="3600" b="1" dirty="0" smtClean="0">
                <a:solidFill>
                  <a:schemeClr val="accent1">
                    <a:lumMod val="75000"/>
                  </a:schemeClr>
                </a:solidFill>
              </a:rPr>
              <a:t>Agua</a:t>
            </a:r>
            <a:endParaRPr lang="es-MX" sz="3600" dirty="0"/>
          </a:p>
        </p:txBody>
      </p:sp>
      <p:sp>
        <p:nvSpPr>
          <p:cNvPr id="3" name="2 Marcador de contenido"/>
          <p:cNvSpPr>
            <a:spLocks noGrp="1"/>
          </p:cNvSpPr>
          <p:nvPr>
            <p:ph idx="1"/>
          </p:nvPr>
        </p:nvSpPr>
        <p:spPr/>
        <p:txBody>
          <a:bodyPr/>
          <a:lstStyle/>
          <a:p>
            <a:pPr marL="0" indent="0">
              <a:buNone/>
            </a:pPr>
            <a:endParaRPr lang="es-MX" dirty="0"/>
          </a:p>
        </p:txBody>
      </p:sp>
      <p:sp>
        <p:nvSpPr>
          <p:cNvPr id="4" name="3 Marcador de pie de página"/>
          <p:cNvSpPr>
            <a:spLocks noGrp="1"/>
          </p:cNvSpPr>
          <p:nvPr>
            <p:ph type="ftr" sz="quarter" idx="3"/>
          </p:nvPr>
        </p:nvSpPr>
        <p:spPr/>
        <p:txBody>
          <a:bodyPr/>
          <a:lstStyle/>
          <a:p>
            <a:r>
              <a:rPr lang="en-US" smtClean="0"/>
              <a:t>Título de la presentación</a:t>
            </a:r>
            <a:endParaRPr lang="en-US" dirty="0"/>
          </a:p>
        </p:txBody>
      </p:sp>
      <p:grpSp>
        <p:nvGrpSpPr>
          <p:cNvPr id="5" name="4 Grupo"/>
          <p:cNvGrpSpPr/>
          <p:nvPr/>
        </p:nvGrpSpPr>
        <p:grpSpPr>
          <a:xfrm>
            <a:off x="323528" y="2348880"/>
            <a:ext cx="8640960" cy="3600401"/>
            <a:chOff x="323528" y="2348880"/>
            <a:chExt cx="8640960" cy="3600401"/>
          </a:xfrm>
        </p:grpSpPr>
        <p:sp>
          <p:nvSpPr>
            <p:cNvPr id="6" name="5 Rectángulo"/>
            <p:cNvSpPr/>
            <p:nvPr/>
          </p:nvSpPr>
          <p:spPr>
            <a:xfrm>
              <a:off x="2363816" y="2420888"/>
              <a:ext cx="2448272" cy="100811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n w="12700">
                    <a:solidFill>
                      <a:schemeClr val="tx2">
                        <a:satMod val="155000"/>
                      </a:schemeClr>
                    </a:solidFill>
                    <a:prstDash val="solid"/>
                  </a:ln>
                  <a:solidFill>
                    <a:schemeClr val="bg1"/>
                  </a:solidFill>
                  <a:latin typeface="Aharoni" panose="02010803020104030203" pitchFamily="2" charset="-79"/>
                  <a:cs typeface="Aharoni" panose="02010803020104030203" pitchFamily="2" charset="-79"/>
                </a:rPr>
                <a:t>Objetivos Basados en Salud</a:t>
              </a:r>
              <a:endParaRPr lang="es-MX" dirty="0">
                <a:ln w="12700">
                  <a:solidFill>
                    <a:schemeClr val="tx2">
                      <a:satMod val="155000"/>
                    </a:schemeClr>
                  </a:solidFill>
                  <a:prstDash val="solid"/>
                </a:ln>
                <a:solidFill>
                  <a:schemeClr val="bg1"/>
                </a:solidFill>
                <a:latin typeface="Aharoni" panose="02010803020104030203" pitchFamily="2" charset="-79"/>
                <a:cs typeface="Aharoni" panose="02010803020104030203" pitchFamily="2" charset="-79"/>
              </a:endParaRPr>
            </a:p>
          </p:txBody>
        </p:sp>
        <p:sp>
          <p:nvSpPr>
            <p:cNvPr id="7" name="6 Recortar rectángulo de esquina sencilla"/>
            <p:cNvSpPr/>
            <p:nvPr/>
          </p:nvSpPr>
          <p:spPr>
            <a:xfrm>
              <a:off x="6444208" y="2348880"/>
              <a:ext cx="2520280" cy="108012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Contexto de salud publica y resultados en salud</a:t>
              </a:r>
              <a:endParaRPr lang="es-MX"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8" name="7 Conector recto de flecha"/>
            <p:cNvCxnSpPr>
              <a:stCxn id="7" idx="2"/>
              <a:endCxn id="6" idx="3"/>
            </p:cNvCxnSpPr>
            <p:nvPr/>
          </p:nvCxnSpPr>
          <p:spPr>
            <a:xfrm flipH="1">
              <a:off x="4812088" y="2888940"/>
              <a:ext cx="1632120" cy="3600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8 Rectángulo"/>
            <p:cNvSpPr/>
            <p:nvPr/>
          </p:nvSpPr>
          <p:spPr>
            <a:xfrm>
              <a:off x="323528" y="3573016"/>
              <a:ext cx="6408712" cy="12961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28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Plan de Seguridad del Agua</a:t>
              </a:r>
            </a:p>
            <a:p>
              <a:pPr algn="ctr"/>
              <a:endParaRPr lang="es-MX"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MX"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MX"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9 Rectángulo"/>
            <p:cNvSpPr/>
            <p:nvPr/>
          </p:nvSpPr>
          <p:spPr>
            <a:xfrm>
              <a:off x="2339752" y="5157193"/>
              <a:ext cx="2520280" cy="79208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b="1" dirty="0" smtClean="0">
                  <a:ln w="1905"/>
                  <a:solidFill>
                    <a:schemeClr val="accent1">
                      <a:lumMod val="75000"/>
                    </a:schemeClr>
                  </a:solidFill>
                  <a:effectLst>
                    <a:innerShdw blurRad="69850" dist="43180" dir="5400000">
                      <a:srgbClr val="000000">
                        <a:alpha val="65000"/>
                      </a:srgbClr>
                    </a:innerShdw>
                  </a:effectLst>
                </a:rPr>
                <a:t>Sistema de Vigilancia Independiente </a:t>
              </a:r>
              <a:endParaRPr lang="es-MX" b="1" dirty="0">
                <a:ln w="1905"/>
                <a:solidFill>
                  <a:schemeClr val="accent1">
                    <a:lumMod val="75000"/>
                  </a:schemeClr>
                </a:solidFill>
                <a:effectLst>
                  <a:innerShdw blurRad="69850" dist="43180" dir="5400000">
                    <a:srgbClr val="000000">
                      <a:alpha val="65000"/>
                    </a:srgbClr>
                  </a:innerShdw>
                </a:effectLst>
              </a:endParaRPr>
            </a:p>
          </p:txBody>
        </p:sp>
        <p:sp>
          <p:nvSpPr>
            <p:cNvPr id="11" name="10 Marco"/>
            <p:cNvSpPr/>
            <p:nvPr/>
          </p:nvSpPr>
          <p:spPr>
            <a:xfrm>
              <a:off x="419600" y="4293096"/>
              <a:ext cx="1944216" cy="504057"/>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rPr>
                <a:t>Evaluación del sistema</a:t>
              </a:r>
              <a:endParaRPr lang="es-MX" sz="1400" b="1" dirty="0">
                <a:solidFill>
                  <a:schemeClr val="tx1"/>
                </a:solidFill>
              </a:endParaRPr>
            </a:p>
          </p:txBody>
        </p:sp>
        <p:sp>
          <p:nvSpPr>
            <p:cNvPr id="12" name="11 Marco"/>
            <p:cNvSpPr/>
            <p:nvPr/>
          </p:nvSpPr>
          <p:spPr>
            <a:xfrm>
              <a:off x="4656040" y="4293096"/>
              <a:ext cx="1944216" cy="50405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rPr>
                <a:t>Gestión y comunicación</a:t>
              </a:r>
              <a:endParaRPr lang="es-MX" sz="1400" b="1" dirty="0">
                <a:solidFill>
                  <a:schemeClr val="tx1"/>
                </a:solidFill>
              </a:endParaRPr>
            </a:p>
          </p:txBody>
        </p:sp>
        <p:sp>
          <p:nvSpPr>
            <p:cNvPr id="13" name="12 Marco"/>
            <p:cNvSpPr/>
            <p:nvPr/>
          </p:nvSpPr>
          <p:spPr>
            <a:xfrm>
              <a:off x="2555776" y="4293096"/>
              <a:ext cx="1944216" cy="504057"/>
            </a:xfrm>
            <a:prstGeom prst="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rPr>
                <a:t>Monitoreo</a:t>
              </a:r>
              <a:endParaRPr lang="es-MX" sz="1400" b="1" dirty="0">
                <a:solidFill>
                  <a:schemeClr val="tx1"/>
                </a:solidFill>
              </a:endParaRPr>
            </a:p>
          </p:txBody>
        </p:sp>
        <p:cxnSp>
          <p:nvCxnSpPr>
            <p:cNvPr id="14" name="13 Conector angular"/>
            <p:cNvCxnSpPr>
              <a:stCxn id="10" idx="3"/>
              <a:endCxn id="7" idx="1"/>
            </p:cNvCxnSpPr>
            <p:nvPr/>
          </p:nvCxnSpPr>
          <p:spPr>
            <a:xfrm flipV="1">
              <a:off x="4860032" y="3429000"/>
              <a:ext cx="2844316" cy="2124237"/>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14 Conector recto de flecha"/>
            <p:cNvCxnSpPr>
              <a:endCxn id="9" idx="3"/>
            </p:cNvCxnSpPr>
            <p:nvPr/>
          </p:nvCxnSpPr>
          <p:spPr>
            <a:xfrm flipH="1">
              <a:off x="6732240" y="4221088"/>
              <a:ext cx="97210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856749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94020" y="231014"/>
            <a:ext cx="7856214" cy="1077218"/>
          </a:xfrm>
          <a:prstGeom prst="rect">
            <a:avLst/>
          </a:prstGeom>
          <a:solidFill>
            <a:schemeClr val="tx2">
              <a:lumMod val="20000"/>
              <a:lumOff val="80000"/>
            </a:schemeClr>
          </a:solidFill>
        </p:spPr>
        <p:txBody>
          <a:bodyPr wrap="square">
            <a:spAutoFit/>
          </a:bodyPr>
          <a:lstStyle/>
          <a:p>
            <a:pPr eaLnBrk="1" hangingPunct="1">
              <a:defRPr/>
            </a:pPr>
            <a:r>
              <a:rPr lang="es-MX" sz="3200" b="1" dirty="0">
                <a:solidFill>
                  <a:srgbClr val="4F81BD">
                    <a:lumMod val="75000"/>
                  </a:srgbClr>
                </a:solidFill>
                <a:effectLst>
                  <a:outerShdw blurRad="38100" dist="38100" dir="2700000" algn="tl">
                    <a:srgbClr val="000000">
                      <a:alpha val="43137"/>
                    </a:srgbClr>
                  </a:outerShdw>
                </a:effectLst>
                <a:latin typeface="Arial" charset="0"/>
                <a:cs typeface="Arial" charset="0"/>
              </a:rPr>
              <a:t>¿QUÉ ES UN PLAN DE SEGURIDAD DEL AGUA – P.S.A.?</a:t>
            </a:r>
          </a:p>
        </p:txBody>
      </p:sp>
      <p:grpSp>
        <p:nvGrpSpPr>
          <p:cNvPr id="18435" name="27 Grupo"/>
          <p:cNvGrpSpPr>
            <a:grpSpLocks/>
          </p:cNvGrpSpPr>
          <p:nvPr/>
        </p:nvGrpSpPr>
        <p:grpSpPr bwMode="auto">
          <a:xfrm>
            <a:off x="323850" y="4076700"/>
            <a:ext cx="7848600" cy="2089150"/>
            <a:chOff x="-125782" y="3669233"/>
            <a:chExt cx="9019265" cy="2929243"/>
          </a:xfrm>
        </p:grpSpPr>
        <p:sp>
          <p:nvSpPr>
            <p:cNvPr id="18448" name="4 Rectángulo"/>
            <p:cNvSpPr>
              <a:spLocks noChangeArrowheads="1"/>
            </p:cNvSpPr>
            <p:nvPr/>
          </p:nvSpPr>
          <p:spPr bwMode="auto">
            <a:xfrm>
              <a:off x="-125782" y="3770187"/>
              <a:ext cx="3923064" cy="163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s-MX" altLang="es-PE" sz="1400" smtClean="0">
                  <a:solidFill>
                    <a:prstClr val="black"/>
                  </a:solidFill>
                  <a:latin typeface="Arial" pitchFamily="34" charset="0"/>
                  <a:cs typeface="Arial" pitchFamily="34" charset="0"/>
                </a:rPr>
                <a:t>Por el contrario, el enfoque tradicional  solo enfatizaba en el control del agua después de la entrada en la planta potabilizadora hasta antes de ingresar a las viviendas.</a:t>
              </a:r>
            </a:p>
          </p:txBody>
        </p:sp>
        <p:pic>
          <p:nvPicPr>
            <p:cNvPr id="184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490" y="3669233"/>
              <a:ext cx="4399993" cy="2929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Flecha derecha"/>
            <p:cNvSpPr/>
            <p:nvPr/>
          </p:nvSpPr>
          <p:spPr>
            <a:xfrm>
              <a:off x="3880348" y="4279121"/>
              <a:ext cx="612960" cy="576501"/>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sz="1800">
                <a:solidFill>
                  <a:prstClr val="white"/>
                </a:solidFill>
              </a:endParaRPr>
            </a:p>
          </p:txBody>
        </p:sp>
      </p:grpSp>
      <p:grpSp>
        <p:nvGrpSpPr>
          <p:cNvPr id="18436" name="21 Grupo"/>
          <p:cNvGrpSpPr>
            <a:grpSpLocks/>
          </p:cNvGrpSpPr>
          <p:nvPr/>
        </p:nvGrpSpPr>
        <p:grpSpPr bwMode="auto">
          <a:xfrm>
            <a:off x="250825" y="1677988"/>
            <a:ext cx="8067675" cy="2111375"/>
            <a:chOff x="235575" y="1016847"/>
            <a:chExt cx="8657908" cy="2536634"/>
          </a:xfrm>
        </p:grpSpPr>
        <p:sp>
          <p:nvSpPr>
            <p:cNvPr id="18439" name="2 Rectángulo"/>
            <p:cNvSpPr>
              <a:spLocks noChangeArrowheads="1"/>
            </p:cNvSpPr>
            <p:nvPr/>
          </p:nvSpPr>
          <p:spPr bwMode="auto">
            <a:xfrm>
              <a:off x="235575" y="1023853"/>
              <a:ext cx="3764795" cy="192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s-MX" altLang="es-PE" sz="1400" dirty="0" smtClean="0">
                  <a:solidFill>
                    <a:prstClr val="black"/>
                  </a:solidFill>
                  <a:latin typeface="Arial" pitchFamily="34" charset="0"/>
                  <a:cs typeface="Arial" pitchFamily="34" charset="0"/>
                </a:rPr>
                <a:t>Es una metodología que permite identificar y evaluar los Peligros y Riesgos asociados a las diferentes etapas del Sistema de Agua, es decir desde la cuenca hasta el  consumidor. Esta metodología permite cuidar de manera integral el sistema de agua. </a:t>
              </a:r>
            </a:p>
          </p:txBody>
        </p:sp>
        <p:sp>
          <p:nvSpPr>
            <p:cNvPr id="4" name="3 Flecha derecha"/>
            <p:cNvSpPr/>
            <p:nvPr/>
          </p:nvSpPr>
          <p:spPr>
            <a:xfrm>
              <a:off x="4000624" y="1680568"/>
              <a:ext cx="858636" cy="575988"/>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sz="1800">
                <a:solidFill>
                  <a:prstClr val="white"/>
                </a:solidFill>
              </a:endParaRPr>
            </a:p>
          </p:txBody>
        </p:sp>
        <p:grpSp>
          <p:nvGrpSpPr>
            <p:cNvPr id="18441" name="18 Grupo"/>
            <p:cNvGrpSpPr>
              <a:grpSpLocks/>
            </p:cNvGrpSpPr>
            <p:nvPr/>
          </p:nvGrpSpPr>
          <p:grpSpPr bwMode="auto">
            <a:xfrm>
              <a:off x="5026333" y="1016847"/>
              <a:ext cx="3867150" cy="2536634"/>
              <a:chOff x="5026333" y="1016847"/>
              <a:chExt cx="3867150" cy="2536634"/>
            </a:xfrm>
          </p:grpSpPr>
          <p:pic>
            <p:nvPicPr>
              <p:cNvPr id="1844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6333" y="1086506"/>
                <a:ext cx="38671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3" name="WordArt 5"/>
              <p:cNvSpPr>
                <a:spLocks noChangeArrowheads="1" noChangeShapeType="1" noTextEdit="1"/>
              </p:cNvSpPr>
              <p:nvPr/>
            </p:nvSpPr>
            <p:spPr bwMode="auto">
              <a:xfrm rot="1568725">
                <a:off x="6594453" y="1316365"/>
                <a:ext cx="1547664" cy="265907"/>
              </a:xfrm>
              <a:prstGeom prst="rect">
                <a:avLst/>
              </a:prstGeom>
            </p:spPr>
            <p:txBody>
              <a:bodyPr spcFirstLastPara="1" wrap="none" fromWordArt="1">
                <a:prstTxWarp prst="textArchUp">
                  <a:avLst>
                    <a:gd name="adj" fmla="val 10800000"/>
                  </a:avLst>
                </a:prstTxWarp>
              </a:bodyPr>
              <a:lstStyle/>
              <a:p>
                <a:pPr algn="ctr" eaLnBrk="1" hangingPunct="1"/>
                <a:r>
                  <a:rPr lang="es-PE" sz="800" kern="10" smtClean="0">
                    <a:ln w="9525">
                      <a:solidFill>
                        <a:srgbClr val="000000"/>
                      </a:solidFill>
                      <a:round/>
                      <a:headEnd/>
                      <a:tailEnd/>
                    </a:ln>
                    <a:solidFill>
                      <a:srgbClr val="31859C"/>
                    </a:solidFill>
                    <a:latin typeface="AngsanaUPC"/>
                    <a:cs typeface="AngsanaUPC"/>
                  </a:rPr>
                  <a:t>Plan de Seguridad del Agua</a:t>
                </a:r>
              </a:p>
            </p:txBody>
          </p:sp>
          <p:sp>
            <p:nvSpPr>
              <p:cNvPr id="21" name="20 Forma libre"/>
              <p:cNvSpPr/>
              <p:nvPr/>
            </p:nvSpPr>
            <p:spPr>
              <a:xfrm rot="3261669">
                <a:off x="8095638" y="2127313"/>
                <a:ext cx="951714" cy="119255"/>
              </a:xfrm>
              <a:custGeom>
                <a:avLst/>
                <a:gdLst>
                  <a:gd name="connsiteX0" fmla="*/ 0 w 952500"/>
                  <a:gd name="connsiteY0" fmla="*/ 119416 h 119416"/>
                  <a:gd name="connsiteX1" fmla="*/ 381000 w 952500"/>
                  <a:gd name="connsiteY1" fmla="*/ 5116 h 119416"/>
                  <a:gd name="connsiteX2" fmla="*/ 952500 w 952500"/>
                  <a:gd name="connsiteY2" fmla="*/ 30516 h 119416"/>
                </a:gdLst>
                <a:ahLst/>
                <a:cxnLst>
                  <a:cxn ang="0">
                    <a:pos x="connsiteX0" y="connsiteY0"/>
                  </a:cxn>
                  <a:cxn ang="0">
                    <a:pos x="connsiteX1" y="connsiteY1"/>
                  </a:cxn>
                  <a:cxn ang="0">
                    <a:pos x="connsiteX2" y="connsiteY2"/>
                  </a:cxn>
                </a:cxnLst>
                <a:rect l="l" t="t" r="r" b="b"/>
                <a:pathLst>
                  <a:path w="952500" h="119416">
                    <a:moveTo>
                      <a:pt x="0" y="119416"/>
                    </a:moveTo>
                    <a:cubicBezTo>
                      <a:pt x="111125" y="69674"/>
                      <a:pt x="222250" y="19933"/>
                      <a:pt x="381000" y="5116"/>
                    </a:cubicBezTo>
                    <a:cubicBezTo>
                      <a:pt x="539750" y="-9701"/>
                      <a:pt x="746125" y="10407"/>
                      <a:pt x="952500" y="30516"/>
                    </a:cubicBezTo>
                  </a:path>
                </a:pathLst>
              </a:custGeom>
              <a:noFill/>
              <a:ln w="9525">
                <a:solidFill>
                  <a:schemeClr val="accent5">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sz="1800">
                  <a:solidFill>
                    <a:prstClr val="white"/>
                  </a:solidFill>
                </a:endParaRPr>
              </a:p>
            </p:txBody>
          </p:sp>
          <p:sp>
            <p:nvSpPr>
              <p:cNvPr id="23" name="22 Forma libre"/>
              <p:cNvSpPr/>
              <p:nvPr/>
            </p:nvSpPr>
            <p:spPr>
              <a:xfrm rot="13376494">
                <a:off x="5152286" y="2760068"/>
                <a:ext cx="952336" cy="118249"/>
              </a:xfrm>
              <a:custGeom>
                <a:avLst/>
                <a:gdLst>
                  <a:gd name="connsiteX0" fmla="*/ 0 w 952500"/>
                  <a:gd name="connsiteY0" fmla="*/ 119416 h 119416"/>
                  <a:gd name="connsiteX1" fmla="*/ 381000 w 952500"/>
                  <a:gd name="connsiteY1" fmla="*/ 5116 h 119416"/>
                  <a:gd name="connsiteX2" fmla="*/ 952500 w 952500"/>
                  <a:gd name="connsiteY2" fmla="*/ 30516 h 119416"/>
                </a:gdLst>
                <a:ahLst/>
                <a:cxnLst>
                  <a:cxn ang="0">
                    <a:pos x="connsiteX0" y="connsiteY0"/>
                  </a:cxn>
                  <a:cxn ang="0">
                    <a:pos x="connsiteX1" y="connsiteY1"/>
                  </a:cxn>
                  <a:cxn ang="0">
                    <a:pos x="connsiteX2" y="connsiteY2"/>
                  </a:cxn>
                </a:cxnLst>
                <a:rect l="l" t="t" r="r" b="b"/>
                <a:pathLst>
                  <a:path w="952500" h="119416">
                    <a:moveTo>
                      <a:pt x="0" y="119416"/>
                    </a:moveTo>
                    <a:cubicBezTo>
                      <a:pt x="111125" y="69674"/>
                      <a:pt x="222250" y="19933"/>
                      <a:pt x="381000" y="5116"/>
                    </a:cubicBezTo>
                    <a:cubicBezTo>
                      <a:pt x="539750" y="-9701"/>
                      <a:pt x="746125" y="10407"/>
                      <a:pt x="952500" y="30516"/>
                    </a:cubicBezTo>
                  </a:path>
                </a:pathLst>
              </a:custGeom>
              <a:noFill/>
              <a:ln w="9525">
                <a:solidFill>
                  <a:schemeClr val="accent5">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sz="1800">
                  <a:solidFill>
                    <a:prstClr val="white"/>
                  </a:solidFill>
                </a:endParaRPr>
              </a:p>
            </p:txBody>
          </p:sp>
          <p:sp>
            <p:nvSpPr>
              <p:cNvPr id="24" name="23 Forma libre"/>
              <p:cNvSpPr/>
              <p:nvPr/>
            </p:nvSpPr>
            <p:spPr>
              <a:xfrm>
                <a:off x="5372056" y="1016847"/>
                <a:ext cx="954039" cy="120156"/>
              </a:xfrm>
              <a:custGeom>
                <a:avLst/>
                <a:gdLst>
                  <a:gd name="connsiteX0" fmla="*/ 0 w 952500"/>
                  <a:gd name="connsiteY0" fmla="*/ 119416 h 119416"/>
                  <a:gd name="connsiteX1" fmla="*/ 381000 w 952500"/>
                  <a:gd name="connsiteY1" fmla="*/ 5116 h 119416"/>
                  <a:gd name="connsiteX2" fmla="*/ 952500 w 952500"/>
                  <a:gd name="connsiteY2" fmla="*/ 30516 h 119416"/>
                </a:gdLst>
                <a:ahLst/>
                <a:cxnLst>
                  <a:cxn ang="0">
                    <a:pos x="connsiteX0" y="connsiteY0"/>
                  </a:cxn>
                  <a:cxn ang="0">
                    <a:pos x="connsiteX1" y="connsiteY1"/>
                  </a:cxn>
                  <a:cxn ang="0">
                    <a:pos x="connsiteX2" y="connsiteY2"/>
                  </a:cxn>
                </a:cxnLst>
                <a:rect l="l" t="t" r="r" b="b"/>
                <a:pathLst>
                  <a:path w="952500" h="119416">
                    <a:moveTo>
                      <a:pt x="0" y="119416"/>
                    </a:moveTo>
                    <a:cubicBezTo>
                      <a:pt x="111125" y="69674"/>
                      <a:pt x="222250" y="19933"/>
                      <a:pt x="381000" y="5116"/>
                    </a:cubicBezTo>
                    <a:cubicBezTo>
                      <a:pt x="539750" y="-9701"/>
                      <a:pt x="746125" y="10407"/>
                      <a:pt x="952500" y="30516"/>
                    </a:cubicBezTo>
                  </a:path>
                </a:pathLst>
              </a:custGeom>
              <a:noFill/>
              <a:ln w="9525">
                <a:solidFill>
                  <a:schemeClr val="accent5">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sz="1800">
                  <a:solidFill>
                    <a:prstClr val="white"/>
                  </a:solidFill>
                </a:endParaRPr>
              </a:p>
            </p:txBody>
          </p:sp>
          <p:sp>
            <p:nvSpPr>
              <p:cNvPr id="25" name="24 Forma libre"/>
              <p:cNvSpPr/>
              <p:nvPr/>
            </p:nvSpPr>
            <p:spPr>
              <a:xfrm rot="11824912">
                <a:off x="6740080" y="3496264"/>
                <a:ext cx="952336" cy="45774"/>
              </a:xfrm>
              <a:custGeom>
                <a:avLst/>
                <a:gdLst>
                  <a:gd name="connsiteX0" fmla="*/ 0 w 952500"/>
                  <a:gd name="connsiteY0" fmla="*/ 119416 h 119416"/>
                  <a:gd name="connsiteX1" fmla="*/ 381000 w 952500"/>
                  <a:gd name="connsiteY1" fmla="*/ 5116 h 119416"/>
                  <a:gd name="connsiteX2" fmla="*/ 952500 w 952500"/>
                  <a:gd name="connsiteY2" fmla="*/ 30516 h 119416"/>
                </a:gdLst>
                <a:ahLst/>
                <a:cxnLst>
                  <a:cxn ang="0">
                    <a:pos x="connsiteX0" y="connsiteY0"/>
                  </a:cxn>
                  <a:cxn ang="0">
                    <a:pos x="connsiteX1" y="connsiteY1"/>
                  </a:cxn>
                  <a:cxn ang="0">
                    <a:pos x="connsiteX2" y="connsiteY2"/>
                  </a:cxn>
                </a:cxnLst>
                <a:rect l="l" t="t" r="r" b="b"/>
                <a:pathLst>
                  <a:path w="952500" h="119416">
                    <a:moveTo>
                      <a:pt x="0" y="119416"/>
                    </a:moveTo>
                    <a:cubicBezTo>
                      <a:pt x="111125" y="69674"/>
                      <a:pt x="222250" y="19933"/>
                      <a:pt x="381000" y="5116"/>
                    </a:cubicBezTo>
                    <a:cubicBezTo>
                      <a:pt x="539750" y="-9701"/>
                      <a:pt x="746125" y="10407"/>
                      <a:pt x="952500" y="30516"/>
                    </a:cubicBezTo>
                  </a:path>
                </a:pathLst>
              </a:custGeom>
              <a:noFill/>
              <a:ln w="9525">
                <a:solidFill>
                  <a:schemeClr val="accent5">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sz="1800">
                  <a:solidFill>
                    <a:prstClr val="white"/>
                  </a:solidFill>
                </a:endParaRPr>
              </a:p>
            </p:txBody>
          </p:sp>
        </p:grpSp>
      </p:grpSp>
      <p:sp>
        <p:nvSpPr>
          <p:cNvPr id="1025" name="1024 CuadroTexto"/>
          <p:cNvSpPr txBox="1"/>
          <p:nvPr/>
        </p:nvSpPr>
        <p:spPr>
          <a:xfrm>
            <a:off x="7885113" y="1609725"/>
            <a:ext cx="866775" cy="523875"/>
          </a:xfrm>
          <a:prstGeom prst="rect">
            <a:avLst/>
          </a:prstGeom>
          <a:solidFill>
            <a:schemeClr val="accent6">
              <a:lumMod val="20000"/>
              <a:lumOff val="80000"/>
            </a:schemeClr>
          </a:solidFill>
        </p:spPr>
        <p:txBody>
          <a:bodyPr>
            <a:spAutoFit/>
          </a:bodyPr>
          <a:lstStyle/>
          <a:p>
            <a:pPr eaLnBrk="1" hangingPunct="1">
              <a:defRPr/>
            </a:pPr>
            <a:r>
              <a:rPr lang="es-MX" sz="2800" dirty="0">
                <a:solidFill>
                  <a:prstClr val="black"/>
                </a:solidFill>
                <a:latin typeface="Wingdings" pitchFamily="2" charset="2"/>
                <a:cs typeface="Arial" charset="0"/>
              </a:rPr>
              <a:t>CJ</a:t>
            </a:r>
          </a:p>
        </p:txBody>
      </p:sp>
      <p:sp>
        <p:nvSpPr>
          <p:cNvPr id="37" name="36 CuadroTexto"/>
          <p:cNvSpPr txBox="1"/>
          <p:nvPr/>
        </p:nvSpPr>
        <p:spPr>
          <a:xfrm>
            <a:off x="8023225" y="4057650"/>
            <a:ext cx="728663" cy="523875"/>
          </a:xfrm>
          <a:prstGeom prst="rect">
            <a:avLst/>
          </a:prstGeom>
          <a:solidFill>
            <a:schemeClr val="accent6">
              <a:lumMod val="20000"/>
              <a:lumOff val="80000"/>
            </a:schemeClr>
          </a:solidFill>
        </p:spPr>
        <p:txBody>
          <a:bodyPr>
            <a:spAutoFit/>
          </a:bodyPr>
          <a:lstStyle/>
          <a:p>
            <a:pPr eaLnBrk="1" hangingPunct="1">
              <a:defRPr/>
            </a:pPr>
            <a:r>
              <a:rPr lang="es-MX" sz="2800" dirty="0">
                <a:solidFill>
                  <a:prstClr val="black"/>
                </a:solidFill>
                <a:latin typeface="Wingdings" pitchFamily="2" charset="2"/>
                <a:cs typeface="Arial" charset="0"/>
              </a:rPr>
              <a:t>DL</a:t>
            </a:r>
          </a:p>
        </p:txBody>
      </p:sp>
    </p:spTree>
    <p:extLst>
      <p:ext uri="{BB962C8B-B14F-4D97-AF65-F5344CB8AC3E}">
        <p14:creationId xmlns:p14="http://schemas.microsoft.com/office/powerpoint/2010/main" val="3897698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rco de bloque"/>
          <p:cNvSpPr/>
          <p:nvPr/>
        </p:nvSpPr>
        <p:spPr>
          <a:xfrm>
            <a:off x="2858922" y="1563772"/>
            <a:ext cx="3883231" cy="3553691"/>
          </a:xfrm>
          <a:prstGeom prst="blockArc">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7" name="6 Rectángulo"/>
          <p:cNvSpPr/>
          <p:nvPr/>
        </p:nvSpPr>
        <p:spPr>
          <a:xfrm rot="18626327">
            <a:off x="2842572" y="2576769"/>
            <a:ext cx="1302874" cy="403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Captación </a:t>
            </a:r>
            <a:endParaRPr lang="es-MX" dirty="0"/>
          </a:p>
        </p:txBody>
      </p:sp>
      <p:sp>
        <p:nvSpPr>
          <p:cNvPr id="8" name="7 Rectángulo"/>
          <p:cNvSpPr/>
          <p:nvPr/>
        </p:nvSpPr>
        <p:spPr>
          <a:xfrm>
            <a:off x="4070204" y="1878761"/>
            <a:ext cx="1460665" cy="273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Tratamiento </a:t>
            </a:r>
            <a:endParaRPr lang="es-MX" dirty="0"/>
          </a:p>
        </p:txBody>
      </p:sp>
      <p:sp>
        <p:nvSpPr>
          <p:cNvPr id="11" name="10 Rectángulo"/>
          <p:cNvSpPr/>
          <p:nvPr/>
        </p:nvSpPr>
        <p:spPr>
          <a:xfrm rot="2997231">
            <a:off x="5278578" y="2609690"/>
            <a:ext cx="1460665" cy="273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a:t>
            </a:r>
            <a:r>
              <a:rPr lang="es-MX" dirty="0" smtClean="0"/>
              <a:t>istribución </a:t>
            </a:r>
            <a:endParaRPr lang="es-MX" dirty="0"/>
          </a:p>
        </p:txBody>
      </p:sp>
      <p:cxnSp>
        <p:nvCxnSpPr>
          <p:cNvPr id="13" name="12 Conector curvado"/>
          <p:cNvCxnSpPr/>
          <p:nvPr/>
        </p:nvCxnSpPr>
        <p:spPr>
          <a:xfrm>
            <a:off x="2858922" y="3639787"/>
            <a:ext cx="822429" cy="219694"/>
          </a:xfrm>
          <a:prstGeom prst="curvedConnector3">
            <a:avLst>
              <a:gd name="adj1" fmla="val 54331"/>
            </a:avLst>
          </a:prstGeom>
        </p:spPr>
        <p:style>
          <a:lnRef idx="3">
            <a:schemeClr val="accent1"/>
          </a:lnRef>
          <a:fillRef idx="0">
            <a:schemeClr val="accent1"/>
          </a:fillRef>
          <a:effectRef idx="2">
            <a:schemeClr val="accent1"/>
          </a:effectRef>
          <a:fontRef idx="minor">
            <a:schemeClr val="tx1"/>
          </a:fontRef>
        </p:style>
      </p:cxnSp>
      <p:cxnSp>
        <p:nvCxnSpPr>
          <p:cNvPr id="33" name="32 Conector curvado"/>
          <p:cNvCxnSpPr/>
          <p:nvPr/>
        </p:nvCxnSpPr>
        <p:spPr>
          <a:xfrm>
            <a:off x="2875219" y="3772395"/>
            <a:ext cx="822429" cy="219694"/>
          </a:xfrm>
          <a:prstGeom prst="curvedConnector3">
            <a:avLst>
              <a:gd name="adj1" fmla="val 54331"/>
            </a:avLst>
          </a:prstGeom>
        </p:spPr>
        <p:style>
          <a:lnRef idx="3">
            <a:schemeClr val="accent1"/>
          </a:lnRef>
          <a:fillRef idx="0">
            <a:schemeClr val="accent1"/>
          </a:fillRef>
          <a:effectRef idx="2">
            <a:schemeClr val="accent1"/>
          </a:effectRef>
          <a:fontRef idx="minor">
            <a:schemeClr val="tx1"/>
          </a:fontRef>
        </p:style>
      </p:cxnSp>
      <p:cxnSp>
        <p:nvCxnSpPr>
          <p:cNvPr id="34" name="33 Conector curvado"/>
          <p:cNvCxnSpPr/>
          <p:nvPr/>
        </p:nvCxnSpPr>
        <p:spPr>
          <a:xfrm>
            <a:off x="2858921" y="3944587"/>
            <a:ext cx="822429" cy="219694"/>
          </a:xfrm>
          <a:prstGeom prst="curvedConnector3">
            <a:avLst>
              <a:gd name="adj1" fmla="val 54331"/>
            </a:avLst>
          </a:prstGeom>
        </p:spPr>
        <p:style>
          <a:lnRef idx="3">
            <a:schemeClr val="accent1"/>
          </a:lnRef>
          <a:fillRef idx="0">
            <a:schemeClr val="accent1"/>
          </a:fillRef>
          <a:effectRef idx="2">
            <a:schemeClr val="accent1"/>
          </a:effectRef>
          <a:fontRef idx="minor">
            <a:schemeClr val="tx1"/>
          </a:fontRef>
        </p:style>
      </p:cxnSp>
      <p:pic>
        <p:nvPicPr>
          <p:cNvPr id="3076" name="Picture 4" descr="http://static.freepik.com/foto-gratis/vaso-de-agua-alimentos_19-13280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82372" y="3494754"/>
            <a:ext cx="574445" cy="729454"/>
          </a:xfrm>
          <a:prstGeom prst="rect">
            <a:avLst/>
          </a:prstGeom>
          <a:noFill/>
          <a:extLst>
            <a:ext uri="{909E8E84-426E-40DD-AFC4-6F175D3DCCD1}">
              <a14:hiddenFill xmlns:a14="http://schemas.microsoft.com/office/drawing/2010/main">
                <a:solidFill>
                  <a:srgbClr val="FFFFFF"/>
                </a:solidFill>
              </a14:hiddenFill>
            </a:ext>
          </a:extLst>
        </p:spPr>
      </p:pic>
      <p:sp>
        <p:nvSpPr>
          <p:cNvPr id="35" name="34 Arco de bloque"/>
          <p:cNvSpPr/>
          <p:nvPr/>
        </p:nvSpPr>
        <p:spPr>
          <a:xfrm rot="10800000">
            <a:off x="2870797" y="2778649"/>
            <a:ext cx="3871356" cy="3113359"/>
          </a:xfrm>
          <a:prstGeom prst="blockArc">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39" name="38 Rectángulo"/>
          <p:cNvSpPr/>
          <p:nvPr/>
        </p:nvSpPr>
        <p:spPr>
          <a:xfrm rot="19394274">
            <a:off x="5412053" y="4782493"/>
            <a:ext cx="1244251" cy="338554"/>
          </a:xfrm>
          <a:prstGeom prst="rect">
            <a:avLst/>
          </a:prstGeom>
        </p:spPr>
        <p:txBody>
          <a:bodyPr wrap="none">
            <a:spAutoFit/>
          </a:bodyPr>
          <a:lstStyle/>
          <a:p>
            <a:r>
              <a:rPr lang="es-MX" sz="1600" dirty="0">
                <a:solidFill>
                  <a:schemeClr val="tx2">
                    <a:lumMod val="50000"/>
                  </a:schemeClr>
                </a:solidFill>
                <a:latin typeface="+mn-lt"/>
                <a:ea typeface="+mn-ea"/>
                <a:cs typeface="+mn-cs"/>
              </a:rPr>
              <a:t>t</a:t>
            </a:r>
            <a:r>
              <a:rPr lang="es-MX" sz="1600" dirty="0" smtClean="0">
                <a:solidFill>
                  <a:schemeClr val="tx2">
                    <a:lumMod val="50000"/>
                  </a:schemeClr>
                </a:solidFill>
                <a:latin typeface="+mn-lt"/>
                <a:ea typeface="+mn-ea"/>
                <a:cs typeface="+mn-cs"/>
              </a:rPr>
              <a:t>ratamiento</a:t>
            </a:r>
            <a:endParaRPr lang="es-MX" sz="1600" dirty="0">
              <a:solidFill>
                <a:schemeClr val="tx2">
                  <a:lumMod val="50000"/>
                </a:schemeClr>
              </a:solidFill>
              <a:latin typeface="+mn-lt"/>
              <a:ea typeface="+mn-ea"/>
              <a:cs typeface="+mn-cs"/>
            </a:endParaRPr>
          </a:p>
        </p:txBody>
      </p:sp>
      <p:sp>
        <p:nvSpPr>
          <p:cNvPr id="40" name="39 Rectángulo"/>
          <p:cNvSpPr/>
          <p:nvPr/>
        </p:nvSpPr>
        <p:spPr>
          <a:xfrm rot="21272519">
            <a:off x="4577178" y="5356696"/>
            <a:ext cx="809709" cy="338554"/>
          </a:xfrm>
          <a:prstGeom prst="rect">
            <a:avLst/>
          </a:prstGeom>
        </p:spPr>
        <p:txBody>
          <a:bodyPr wrap="none">
            <a:spAutoFit/>
          </a:bodyPr>
          <a:lstStyle/>
          <a:p>
            <a:r>
              <a:rPr lang="es-MX" sz="1600" dirty="0" err="1" smtClean="0"/>
              <a:t>Transp</a:t>
            </a:r>
            <a:endParaRPr lang="es-MX" sz="1600" dirty="0"/>
          </a:p>
        </p:txBody>
      </p:sp>
      <p:sp>
        <p:nvSpPr>
          <p:cNvPr id="41" name="40 Flecha izquierda"/>
          <p:cNvSpPr/>
          <p:nvPr/>
        </p:nvSpPr>
        <p:spPr>
          <a:xfrm rot="19491503">
            <a:off x="4451536" y="5775816"/>
            <a:ext cx="698002" cy="450774"/>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43 Flecha izquierda"/>
          <p:cNvSpPr/>
          <p:nvPr/>
        </p:nvSpPr>
        <p:spPr>
          <a:xfrm rot="20693678">
            <a:off x="2929219" y="5389605"/>
            <a:ext cx="698002" cy="450774"/>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41 Rectángulo"/>
          <p:cNvSpPr/>
          <p:nvPr/>
        </p:nvSpPr>
        <p:spPr>
          <a:xfrm>
            <a:off x="3049512" y="6163294"/>
            <a:ext cx="1534309" cy="69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2">
                    <a:lumMod val="50000"/>
                  </a:schemeClr>
                </a:solidFill>
              </a:rPr>
              <a:t>Limites ambientales suelos</a:t>
            </a:r>
            <a:endParaRPr lang="es-MX" sz="1600" dirty="0">
              <a:solidFill>
                <a:schemeClr val="tx2">
                  <a:lumMod val="50000"/>
                </a:schemeClr>
              </a:solidFill>
            </a:endParaRPr>
          </a:p>
        </p:txBody>
      </p:sp>
      <p:pic>
        <p:nvPicPr>
          <p:cNvPr id="47" name="46 Imagen" descr="http://www.guiadejardineria.com/wp-content/uploads/2013/09/que-puedo-hacer-con-mi-suelo-arcilloso-01-e1378402525802.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4895" y="6045939"/>
            <a:ext cx="675293" cy="680909"/>
          </a:xfrm>
          <a:prstGeom prst="rect">
            <a:avLst/>
          </a:prstGeom>
          <a:noFill/>
          <a:ln>
            <a:noFill/>
          </a:ln>
        </p:spPr>
      </p:pic>
      <p:pic>
        <p:nvPicPr>
          <p:cNvPr id="48" name="47 Imagen" descr="https://ptelameoblog.files.wordpress.com/2014/08/12.jpg"/>
          <p:cNvPicPr/>
          <p:nvPr/>
        </p:nvPicPr>
        <p:blipFill rotWithShape="1">
          <a:blip r:embed="rId4" cstate="email">
            <a:extLst>
              <a:ext uri="{28A0092B-C50C-407E-A947-70E740481C1C}">
                <a14:useLocalDpi xmlns:a14="http://schemas.microsoft.com/office/drawing/2010/main" val="0"/>
              </a:ext>
            </a:extLst>
          </a:blip>
          <a:srcRect l="29750" t="6075" r="22851" b="5359"/>
          <a:stretch/>
        </p:blipFill>
        <p:spPr bwMode="auto">
          <a:xfrm>
            <a:off x="1838102" y="4943036"/>
            <a:ext cx="831850" cy="751840"/>
          </a:xfrm>
          <a:prstGeom prst="rect">
            <a:avLst/>
          </a:prstGeom>
          <a:noFill/>
          <a:ln>
            <a:noFill/>
          </a:ln>
          <a:extLst>
            <a:ext uri="{53640926-AAD7-44D8-BBD7-CCE9431645EC}">
              <a14:shadowObscured xmlns:a14="http://schemas.microsoft.com/office/drawing/2010/main"/>
            </a:ext>
          </a:extLst>
        </p:spPr>
      </p:pic>
      <p:sp>
        <p:nvSpPr>
          <p:cNvPr id="43" name="42 Rectángulo"/>
          <p:cNvSpPr/>
          <p:nvPr/>
        </p:nvSpPr>
        <p:spPr>
          <a:xfrm rot="986775">
            <a:off x="3849482" y="5308619"/>
            <a:ext cx="823095" cy="338554"/>
          </a:xfrm>
          <a:prstGeom prst="rect">
            <a:avLst/>
          </a:prstGeom>
        </p:spPr>
        <p:txBody>
          <a:bodyPr wrap="square">
            <a:spAutoFit/>
          </a:bodyPr>
          <a:lstStyle/>
          <a:p>
            <a:r>
              <a:rPr lang="es-MX" sz="1600" dirty="0" smtClean="0"/>
              <a:t>Usos</a:t>
            </a:r>
            <a:endParaRPr lang="es-MX" sz="1600" dirty="0"/>
          </a:p>
        </p:txBody>
      </p:sp>
      <p:sp>
        <p:nvSpPr>
          <p:cNvPr id="45" name="44 Rectángulo"/>
          <p:cNvSpPr/>
          <p:nvPr/>
        </p:nvSpPr>
        <p:spPr>
          <a:xfrm rot="2887489">
            <a:off x="2812359" y="4657983"/>
            <a:ext cx="1253869" cy="338554"/>
          </a:xfrm>
          <a:prstGeom prst="rect">
            <a:avLst/>
          </a:prstGeom>
        </p:spPr>
        <p:txBody>
          <a:bodyPr wrap="none">
            <a:spAutoFit/>
          </a:bodyPr>
          <a:lstStyle/>
          <a:p>
            <a:r>
              <a:rPr lang="es-MX" sz="1600" dirty="0" smtClean="0"/>
              <a:t>Disposición</a:t>
            </a:r>
            <a:endParaRPr lang="es-MX" sz="1600" dirty="0"/>
          </a:p>
        </p:txBody>
      </p:sp>
      <p:sp>
        <p:nvSpPr>
          <p:cNvPr id="49" name="48 Rectángulo"/>
          <p:cNvSpPr/>
          <p:nvPr/>
        </p:nvSpPr>
        <p:spPr>
          <a:xfrm>
            <a:off x="1150896" y="999897"/>
            <a:ext cx="2103461" cy="923330"/>
          </a:xfrm>
          <a:prstGeom prst="rect">
            <a:avLst/>
          </a:prstGeom>
        </p:spPr>
        <p:txBody>
          <a:bodyPr wrap="none">
            <a:spAutoFit/>
          </a:bodyPr>
          <a:lstStyle/>
          <a:p>
            <a:r>
              <a:rPr lang="es-MX" dirty="0" smtClean="0"/>
              <a:t>Barreras múltiples</a:t>
            </a:r>
          </a:p>
          <a:p>
            <a:r>
              <a:rPr lang="es-MX" dirty="0" smtClean="0"/>
              <a:t> prevenir en paso</a:t>
            </a:r>
          </a:p>
          <a:p>
            <a:r>
              <a:rPr lang="es-MX" dirty="0" smtClean="0"/>
              <a:t> de contaminantes </a:t>
            </a:r>
            <a:endParaRPr lang="es-MX" dirty="0"/>
          </a:p>
        </p:txBody>
      </p:sp>
      <p:cxnSp>
        <p:nvCxnSpPr>
          <p:cNvPr id="51" name="50 Conector recto de flecha"/>
          <p:cNvCxnSpPr/>
          <p:nvPr/>
        </p:nvCxnSpPr>
        <p:spPr>
          <a:xfrm>
            <a:off x="3220188" y="1294410"/>
            <a:ext cx="596478" cy="26936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52" name="51 Rectángulo"/>
          <p:cNvSpPr/>
          <p:nvPr/>
        </p:nvSpPr>
        <p:spPr>
          <a:xfrm>
            <a:off x="6920283" y="3772395"/>
            <a:ext cx="2417664" cy="1200329"/>
          </a:xfrm>
          <a:prstGeom prst="rect">
            <a:avLst/>
          </a:prstGeom>
        </p:spPr>
        <p:txBody>
          <a:bodyPr wrap="square">
            <a:spAutoFit/>
          </a:bodyPr>
          <a:lstStyle/>
          <a:p>
            <a:r>
              <a:rPr lang="es-MX" dirty="0"/>
              <a:t>Barreras múltiples</a:t>
            </a:r>
          </a:p>
          <a:p>
            <a:r>
              <a:rPr lang="es-MX" dirty="0"/>
              <a:t> prevenir </a:t>
            </a:r>
            <a:r>
              <a:rPr lang="es-MX" dirty="0" smtClean="0"/>
              <a:t>propagación</a:t>
            </a:r>
            <a:endParaRPr lang="es-MX" dirty="0"/>
          </a:p>
          <a:p>
            <a:r>
              <a:rPr lang="es-MX" dirty="0"/>
              <a:t> de contaminantes </a:t>
            </a:r>
          </a:p>
        </p:txBody>
      </p:sp>
      <p:sp>
        <p:nvSpPr>
          <p:cNvPr id="53" name="52 Rectángulo"/>
          <p:cNvSpPr/>
          <p:nvPr/>
        </p:nvSpPr>
        <p:spPr>
          <a:xfrm>
            <a:off x="118754" y="2636322"/>
            <a:ext cx="1888176" cy="1113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Grupos expuestos</a:t>
            </a:r>
            <a:endParaRPr lang="es-MX" sz="1200" dirty="0" smtClean="0"/>
          </a:p>
          <a:p>
            <a:r>
              <a:rPr lang="es-MX" sz="1200" dirty="0" smtClean="0"/>
              <a:t>T: trabajadores  residuos</a:t>
            </a:r>
          </a:p>
          <a:p>
            <a:r>
              <a:rPr lang="es-MX" sz="1200" dirty="0" smtClean="0"/>
              <a:t>G: granjeros </a:t>
            </a:r>
          </a:p>
          <a:p>
            <a:r>
              <a:rPr lang="es-MX" sz="1200" dirty="0"/>
              <a:t>L</a:t>
            </a:r>
            <a:r>
              <a:rPr lang="es-MX" sz="1200" dirty="0" smtClean="0"/>
              <a:t>: comunidad local</a:t>
            </a:r>
          </a:p>
          <a:p>
            <a:r>
              <a:rPr lang="es-MX" sz="1200" dirty="0" smtClean="0"/>
              <a:t>C: consumidores</a:t>
            </a:r>
          </a:p>
        </p:txBody>
      </p:sp>
      <p:sp>
        <p:nvSpPr>
          <p:cNvPr id="54" name="53 Rectángulo"/>
          <p:cNvSpPr/>
          <p:nvPr/>
        </p:nvSpPr>
        <p:spPr>
          <a:xfrm>
            <a:off x="6469020" y="5126716"/>
            <a:ext cx="546265" cy="35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FF0000"/>
                </a:solidFill>
              </a:rPr>
              <a:t>LT</a:t>
            </a:r>
            <a:endParaRPr lang="es-MX" dirty="0">
              <a:solidFill>
                <a:srgbClr val="FF0000"/>
              </a:solidFill>
            </a:endParaRPr>
          </a:p>
        </p:txBody>
      </p:sp>
      <p:sp>
        <p:nvSpPr>
          <p:cNvPr id="55" name="54 Rectángulo"/>
          <p:cNvSpPr/>
          <p:nvPr/>
        </p:nvSpPr>
        <p:spPr>
          <a:xfrm>
            <a:off x="5612262" y="5676607"/>
            <a:ext cx="455509" cy="369332"/>
          </a:xfrm>
          <a:prstGeom prst="rect">
            <a:avLst/>
          </a:prstGeom>
        </p:spPr>
        <p:txBody>
          <a:bodyPr wrap="none">
            <a:spAutoFit/>
          </a:bodyPr>
          <a:lstStyle/>
          <a:p>
            <a:pPr algn="ctr"/>
            <a:r>
              <a:rPr lang="es-MX" dirty="0">
                <a:solidFill>
                  <a:srgbClr val="FF0000"/>
                </a:solidFill>
              </a:rPr>
              <a:t>LT</a:t>
            </a:r>
          </a:p>
        </p:txBody>
      </p:sp>
      <p:sp>
        <p:nvSpPr>
          <p:cNvPr id="56" name="55 Rectángulo"/>
          <p:cNvSpPr/>
          <p:nvPr/>
        </p:nvSpPr>
        <p:spPr>
          <a:xfrm>
            <a:off x="3470733" y="5676607"/>
            <a:ext cx="502061" cy="369332"/>
          </a:xfrm>
          <a:prstGeom prst="rect">
            <a:avLst/>
          </a:prstGeom>
        </p:spPr>
        <p:txBody>
          <a:bodyPr wrap="none">
            <a:spAutoFit/>
          </a:bodyPr>
          <a:lstStyle/>
          <a:p>
            <a:pPr algn="ctr"/>
            <a:r>
              <a:rPr lang="es-MX" dirty="0" smtClean="0">
                <a:solidFill>
                  <a:srgbClr val="FF0000"/>
                </a:solidFill>
              </a:rPr>
              <a:t>LG</a:t>
            </a:r>
            <a:endParaRPr lang="es-MX" dirty="0">
              <a:solidFill>
                <a:srgbClr val="FF0000"/>
              </a:solidFill>
            </a:endParaRPr>
          </a:p>
        </p:txBody>
      </p:sp>
      <p:sp>
        <p:nvSpPr>
          <p:cNvPr id="57" name="56 Rectángulo"/>
          <p:cNvSpPr/>
          <p:nvPr/>
        </p:nvSpPr>
        <p:spPr>
          <a:xfrm>
            <a:off x="2167457" y="4582438"/>
            <a:ext cx="489236" cy="369332"/>
          </a:xfrm>
          <a:prstGeom prst="rect">
            <a:avLst/>
          </a:prstGeom>
        </p:spPr>
        <p:txBody>
          <a:bodyPr wrap="none">
            <a:spAutoFit/>
          </a:bodyPr>
          <a:lstStyle/>
          <a:p>
            <a:pPr algn="ctr"/>
            <a:r>
              <a:rPr lang="es-MX" dirty="0" smtClean="0">
                <a:solidFill>
                  <a:srgbClr val="FF0000"/>
                </a:solidFill>
              </a:rPr>
              <a:t>LC</a:t>
            </a:r>
            <a:endParaRPr lang="es-MX" dirty="0">
              <a:solidFill>
                <a:srgbClr val="FF0000"/>
              </a:solidFill>
            </a:endParaRPr>
          </a:p>
        </p:txBody>
      </p:sp>
      <p:sp>
        <p:nvSpPr>
          <p:cNvPr id="58" name="57 Rectángulo"/>
          <p:cNvSpPr/>
          <p:nvPr/>
        </p:nvSpPr>
        <p:spPr>
          <a:xfrm>
            <a:off x="2607890" y="251752"/>
            <a:ext cx="3910045" cy="369332"/>
          </a:xfrm>
          <a:prstGeom prst="rect">
            <a:avLst/>
          </a:prstGeom>
        </p:spPr>
        <p:txBody>
          <a:bodyPr wrap="none">
            <a:spAutoFit/>
          </a:bodyPr>
          <a:lstStyle/>
          <a:p>
            <a:r>
              <a:rPr lang="es-MX" b="1" dirty="0"/>
              <a:t>Cerrar el círculo entre el PSA y PSS</a:t>
            </a:r>
          </a:p>
        </p:txBody>
      </p:sp>
    </p:spTree>
    <p:extLst>
      <p:ext uri="{BB962C8B-B14F-4D97-AF65-F5344CB8AC3E}">
        <p14:creationId xmlns:p14="http://schemas.microsoft.com/office/powerpoint/2010/main" val="4191978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09403"/>
            <a:ext cx="8229600" cy="546265"/>
          </a:xfrm>
        </p:spPr>
        <p:txBody>
          <a:bodyPr/>
          <a:lstStyle/>
          <a:p>
            <a:r>
              <a:rPr lang="es-MX" sz="2800" b="1" dirty="0" smtClean="0"/>
              <a:t/>
            </a:r>
            <a:br>
              <a:rPr lang="es-MX" sz="2800" b="1" dirty="0" smtClean="0"/>
            </a:br>
            <a:r>
              <a:rPr lang="es-MX" sz="2800" b="1" dirty="0" smtClean="0"/>
              <a:t/>
            </a:r>
            <a:br>
              <a:rPr lang="es-MX" sz="2800" b="1" dirty="0" smtClean="0"/>
            </a:br>
            <a:r>
              <a:rPr lang="es-MX" sz="2800" b="1" dirty="0"/>
              <a:t>LAS ESCUELAS PROMOTORAS DE LA SALUD</a:t>
            </a:r>
            <a:br>
              <a:rPr lang="es-MX" sz="2800" b="1" dirty="0"/>
            </a:br>
            <a:endParaRPr lang="es-MX" sz="2800" b="1" dirty="0"/>
          </a:p>
        </p:txBody>
      </p:sp>
      <p:sp>
        <p:nvSpPr>
          <p:cNvPr id="3" name="2 Marcador de contenido"/>
          <p:cNvSpPr>
            <a:spLocks noGrp="1"/>
          </p:cNvSpPr>
          <p:nvPr>
            <p:ph idx="1"/>
          </p:nvPr>
        </p:nvSpPr>
        <p:spPr>
          <a:xfrm>
            <a:off x="457200" y="1223158"/>
            <a:ext cx="8229600" cy="4833258"/>
          </a:xfrm>
        </p:spPr>
        <p:txBody>
          <a:bodyPr/>
          <a:lstStyle/>
          <a:p>
            <a:pPr marL="0" indent="0">
              <a:buNone/>
            </a:pPr>
            <a:r>
              <a:rPr lang="es-MX" sz="1800" dirty="0" smtClean="0">
                <a:solidFill>
                  <a:schemeClr val="tx2">
                    <a:lumMod val="50000"/>
                  </a:schemeClr>
                </a:solidFill>
              </a:rPr>
              <a:t>Para </a:t>
            </a:r>
            <a:r>
              <a:rPr lang="es-MX" sz="1800" dirty="0">
                <a:solidFill>
                  <a:schemeClr val="tx2">
                    <a:lumMod val="50000"/>
                  </a:schemeClr>
                </a:solidFill>
              </a:rPr>
              <a:t>la promoción de la salud y el saneamiento básico en el ámbito escolar, se </a:t>
            </a:r>
            <a:r>
              <a:rPr lang="es-MX" sz="1800" dirty="0" smtClean="0">
                <a:solidFill>
                  <a:schemeClr val="tx2">
                    <a:lumMod val="50000"/>
                  </a:schemeClr>
                </a:solidFill>
              </a:rPr>
              <a:t>enfatiza en </a:t>
            </a:r>
            <a:r>
              <a:rPr lang="es-MX" sz="1800" dirty="0">
                <a:solidFill>
                  <a:schemeClr val="tx2">
                    <a:lumMod val="50000"/>
                  </a:schemeClr>
                </a:solidFill>
              </a:rPr>
              <a:t>un enfoque integral, buscando estrategias innovadoras que respondan a las </a:t>
            </a:r>
            <a:r>
              <a:rPr lang="es-MX" sz="1800" dirty="0" smtClean="0">
                <a:solidFill>
                  <a:schemeClr val="tx2">
                    <a:lumMod val="50000"/>
                  </a:schemeClr>
                </a:solidFill>
              </a:rPr>
              <a:t>nuevas dinámicas </a:t>
            </a:r>
            <a:r>
              <a:rPr lang="es-MX" sz="1800" dirty="0">
                <a:solidFill>
                  <a:schemeClr val="tx2">
                    <a:lumMod val="50000"/>
                  </a:schemeClr>
                </a:solidFill>
              </a:rPr>
              <a:t>sociales, políticas y económicas e incluyan</a:t>
            </a:r>
            <a:r>
              <a:rPr lang="es-MX" sz="1800" dirty="0" smtClean="0">
                <a:solidFill>
                  <a:schemeClr val="tx2">
                    <a:lumMod val="50000"/>
                  </a:schemeClr>
                </a:solidFill>
              </a:rPr>
              <a:t>:</a:t>
            </a:r>
            <a:endParaRPr lang="es-MX" sz="1800" dirty="0">
              <a:solidFill>
                <a:schemeClr val="tx2">
                  <a:lumMod val="50000"/>
                </a:schemeClr>
              </a:solidFill>
            </a:endParaRPr>
          </a:p>
          <a:p>
            <a:pPr>
              <a:buFont typeface="Wingdings" panose="05000000000000000000" pitchFamily="2" charset="2"/>
              <a:buChar char="q"/>
            </a:pPr>
            <a:r>
              <a:rPr lang="es-MX" sz="1800" dirty="0" smtClean="0">
                <a:solidFill>
                  <a:schemeClr val="tx2">
                    <a:lumMod val="50000"/>
                  </a:schemeClr>
                </a:solidFill>
              </a:rPr>
              <a:t>Capacitación </a:t>
            </a:r>
            <a:r>
              <a:rPr lang="es-MX" sz="1800" dirty="0">
                <a:solidFill>
                  <a:schemeClr val="tx2">
                    <a:lumMod val="50000"/>
                  </a:schemeClr>
                </a:solidFill>
              </a:rPr>
              <a:t>y actualización de los </a:t>
            </a:r>
            <a:r>
              <a:rPr lang="es-MX" sz="1800" dirty="0" smtClean="0">
                <a:solidFill>
                  <a:schemeClr val="tx2">
                    <a:lumMod val="50000"/>
                  </a:schemeClr>
                </a:solidFill>
              </a:rPr>
              <a:t>maestros importancias del Agua  saneamiento y sus implicaciones en salud.</a:t>
            </a:r>
            <a:endParaRPr lang="es-MX" sz="1800" dirty="0">
              <a:solidFill>
                <a:schemeClr val="tx2">
                  <a:lumMod val="50000"/>
                </a:schemeClr>
              </a:solidFill>
            </a:endParaRPr>
          </a:p>
          <a:p>
            <a:pPr>
              <a:buFont typeface="Wingdings" panose="05000000000000000000" pitchFamily="2" charset="2"/>
              <a:buChar char="q"/>
            </a:pPr>
            <a:r>
              <a:rPr lang="es-MX" sz="1800" dirty="0" smtClean="0">
                <a:solidFill>
                  <a:schemeClr val="tx2">
                    <a:lumMod val="50000"/>
                  </a:schemeClr>
                </a:solidFill>
              </a:rPr>
              <a:t>Participación activa de </a:t>
            </a:r>
            <a:r>
              <a:rPr lang="es-MX" sz="1800" dirty="0">
                <a:solidFill>
                  <a:schemeClr val="tx2">
                    <a:lumMod val="50000"/>
                  </a:schemeClr>
                </a:solidFill>
              </a:rPr>
              <a:t>los alumnos, padres y </a:t>
            </a:r>
            <a:r>
              <a:rPr lang="es-MX" sz="1800" dirty="0" smtClean="0">
                <a:solidFill>
                  <a:schemeClr val="tx2">
                    <a:lumMod val="50000"/>
                  </a:schemeClr>
                </a:solidFill>
              </a:rPr>
              <a:t>comunidad promoviendo una cultura del agua y conocimiento de riesgos.</a:t>
            </a:r>
            <a:endParaRPr lang="es-MX" sz="1800" dirty="0">
              <a:solidFill>
                <a:schemeClr val="tx2">
                  <a:lumMod val="50000"/>
                </a:schemeClr>
              </a:solidFill>
            </a:endParaRPr>
          </a:p>
          <a:p>
            <a:pPr>
              <a:buFont typeface="Wingdings" panose="05000000000000000000" pitchFamily="2" charset="2"/>
              <a:buChar char="q"/>
            </a:pPr>
            <a:r>
              <a:rPr lang="es-MX" sz="1800" dirty="0" smtClean="0">
                <a:solidFill>
                  <a:schemeClr val="tx2">
                    <a:lumMod val="50000"/>
                  </a:schemeClr>
                </a:solidFill>
              </a:rPr>
              <a:t>Alimentación </a:t>
            </a:r>
            <a:r>
              <a:rPr lang="es-MX" sz="1800" dirty="0">
                <a:solidFill>
                  <a:schemeClr val="tx2">
                    <a:lumMod val="50000"/>
                  </a:schemeClr>
                </a:solidFill>
              </a:rPr>
              <a:t>nutritiva en los comedores </a:t>
            </a:r>
            <a:r>
              <a:rPr lang="es-MX" sz="1800" dirty="0" smtClean="0">
                <a:solidFill>
                  <a:schemeClr val="tx2">
                    <a:lumMod val="50000"/>
                  </a:schemeClr>
                </a:solidFill>
              </a:rPr>
              <a:t>escolares en donde se enfatice el consumo de agua.</a:t>
            </a:r>
          </a:p>
          <a:p>
            <a:pPr>
              <a:buFont typeface="Wingdings" panose="05000000000000000000" pitchFamily="2" charset="2"/>
              <a:buChar char="q"/>
            </a:pPr>
            <a:r>
              <a:rPr lang="es-MX" sz="1800" dirty="0">
                <a:solidFill>
                  <a:schemeClr val="tx2">
                    <a:lumMod val="50000"/>
                  </a:schemeClr>
                </a:solidFill>
              </a:rPr>
              <a:t>F</a:t>
            </a:r>
            <a:r>
              <a:rPr lang="es-MX" sz="1800" dirty="0" smtClean="0">
                <a:solidFill>
                  <a:schemeClr val="tx2">
                    <a:lumMod val="50000"/>
                  </a:schemeClr>
                </a:solidFill>
              </a:rPr>
              <a:t>omenta </a:t>
            </a:r>
            <a:r>
              <a:rPr lang="es-MX" sz="1800" dirty="0">
                <a:solidFill>
                  <a:schemeClr val="tx2">
                    <a:lumMod val="50000"/>
                  </a:schemeClr>
                </a:solidFill>
              </a:rPr>
              <a:t>un análisis crítico y reflexivo sobre los valores, conductas, condiciones sociales y estilos de vida, desarrollando y fortaleciendo lo que favorece la salud y el desarrollo humano;</a:t>
            </a:r>
          </a:p>
          <a:p>
            <a:pPr>
              <a:buFont typeface="Wingdings" panose="05000000000000000000" pitchFamily="2" charset="2"/>
              <a:buChar char="q"/>
            </a:pPr>
            <a:r>
              <a:rPr lang="es-MX" sz="1800" dirty="0" smtClean="0">
                <a:solidFill>
                  <a:schemeClr val="tx2">
                    <a:lumMod val="50000"/>
                  </a:schemeClr>
                </a:solidFill>
              </a:rPr>
              <a:t>Promoción </a:t>
            </a:r>
            <a:r>
              <a:rPr lang="es-MX" sz="1800" dirty="0">
                <a:solidFill>
                  <a:schemeClr val="tx2">
                    <a:lumMod val="50000"/>
                  </a:schemeClr>
                </a:solidFill>
              </a:rPr>
              <a:t>de hábitos saludables.</a:t>
            </a:r>
          </a:p>
          <a:p>
            <a:pPr>
              <a:buFont typeface="Wingdings" panose="05000000000000000000" pitchFamily="2" charset="2"/>
              <a:buChar char="q"/>
            </a:pPr>
            <a:r>
              <a:rPr lang="es-MX" sz="1800" dirty="0" smtClean="0">
                <a:solidFill>
                  <a:schemeClr val="tx2">
                    <a:lumMod val="50000"/>
                  </a:schemeClr>
                </a:solidFill>
              </a:rPr>
              <a:t>Uso </a:t>
            </a:r>
            <a:r>
              <a:rPr lang="es-MX" sz="1800" dirty="0">
                <a:solidFill>
                  <a:schemeClr val="tx2">
                    <a:lumMod val="50000"/>
                  </a:schemeClr>
                </a:solidFill>
              </a:rPr>
              <a:t>de metodologías educativas formales y no formales que formen </a:t>
            </a:r>
            <a:r>
              <a:rPr lang="es-MX" sz="1800" dirty="0" smtClean="0">
                <a:solidFill>
                  <a:schemeClr val="tx2">
                    <a:lumMod val="50000"/>
                  </a:schemeClr>
                </a:solidFill>
              </a:rPr>
              <a:t>nuevos conocimientos</a:t>
            </a:r>
            <a:r>
              <a:rPr lang="es-MX" sz="1800" dirty="0">
                <a:solidFill>
                  <a:schemeClr val="tx2">
                    <a:lumMod val="50000"/>
                  </a:schemeClr>
                </a:solidFill>
              </a:rPr>
              <a:t>, destrezas y hábitos.</a:t>
            </a:r>
          </a:p>
        </p:txBody>
      </p:sp>
      <p:sp>
        <p:nvSpPr>
          <p:cNvPr id="4" name="3 Marcador de pie de página"/>
          <p:cNvSpPr>
            <a:spLocks noGrp="1"/>
          </p:cNvSpPr>
          <p:nvPr>
            <p:ph type="ftr" sz="quarter" idx="3"/>
          </p:nvPr>
        </p:nvSpPr>
        <p:spPr/>
        <p:txBody>
          <a:bodyPr/>
          <a:lstStyle/>
          <a:p>
            <a:r>
              <a:rPr lang="en-US" smtClean="0"/>
              <a:t>Título de la presentación</a:t>
            </a:r>
            <a:endParaRPr lang="en-US" dirty="0"/>
          </a:p>
        </p:txBody>
      </p:sp>
    </p:spTree>
    <p:extLst>
      <p:ext uri="{BB962C8B-B14F-4D97-AF65-F5344CB8AC3E}">
        <p14:creationId xmlns:p14="http://schemas.microsoft.com/office/powerpoint/2010/main" val="1475256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0322" y="-486888"/>
            <a:ext cx="8229600" cy="1389413"/>
          </a:xfrm>
        </p:spPr>
        <p:txBody>
          <a:bodyPr/>
          <a:lstStyle/>
          <a:p>
            <a:r>
              <a:rPr lang="es-MX" sz="4000" dirty="0"/>
              <a:t>P</a:t>
            </a:r>
            <a:r>
              <a:rPr lang="es-MX" sz="4000" dirty="0" smtClean="0"/>
              <a:t>articipación </a:t>
            </a:r>
            <a:r>
              <a:rPr lang="es-MX" sz="4000" dirty="0"/>
              <a:t>de </a:t>
            </a:r>
            <a:r>
              <a:rPr lang="es-MX" sz="4000" dirty="0" smtClean="0"/>
              <a:t>población?</a:t>
            </a:r>
            <a:endParaRPr lang="es-MX" sz="4000" dirty="0"/>
          </a:p>
        </p:txBody>
      </p:sp>
      <p:sp>
        <p:nvSpPr>
          <p:cNvPr id="3" name="2 Marcador de contenido"/>
          <p:cNvSpPr>
            <a:spLocks noGrp="1"/>
          </p:cNvSpPr>
          <p:nvPr>
            <p:ph idx="1"/>
          </p:nvPr>
        </p:nvSpPr>
        <p:spPr>
          <a:xfrm>
            <a:off x="457200" y="2705374"/>
            <a:ext cx="8229600" cy="3560185"/>
          </a:xfrm>
        </p:spPr>
        <p:txBody>
          <a:bodyPr/>
          <a:lstStyle/>
          <a:p>
            <a:pPr marL="0" indent="0">
              <a:buNone/>
            </a:pPr>
            <a:r>
              <a:rPr lang="es-MX" b="1" i="1" dirty="0" smtClean="0">
                <a:solidFill>
                  <a:schemeClr val="tx2">
                    <a:lumMod val="50000"/>
                  </a:schemeClr>
                </a:solidFill>
              </a:rPr>
              <a:t>“Cuando </a:t>
            </a:r>
            <a:r>
              <a:rPr lang="es-MX" b="1" i="1" dirty="0">
                <a:solidFill>
                  <a:schemeClr val="tx2">
                    <a:lumMod val="50000"/>
                  </a:schemeClr>
                </a:solidFill>
              </a:rPr>
              <a:t>se propicia </a:t>
            </a:r>
            <a:r>
              <a:rPr lang="es-MX" b="1" i="1" dirty="0" smtClean="0">
                <a:solidFill>
                  <a:schemeClr val="tx2">
                    <a:lumMod val="50000"/>
                  </a:schemeClr>
                </a:solidFill>
              </a:rPr>
              <a:t>la participación </a:t>
            </a:r>
            <a:r>
              <a:rPr lang="es-MX" b="1" i="1" dirty="0">
                <a:solidFill>
                  <a:schemeClr val="tx2">
                    <a:lumMod val="50000"/>
                  </a:schemeClr>
                </a:solidFill>
              </a:rPr>
              <a:t>de población en </a:t>
            </a:r>
            <a:r>
              <a:rPr lang="es-MX" b="1" i="1" dirty="0" smtClean="0">
                <a:solidFill>
                  <a:schemeClr val="tx2">
                    <a:lumMod val="50000"/>
                  </a:schemeClr>
                </a:solidFill>
              </a:rPr>
              <a:t>el debate </a:t>
            </a:r>
            <a:r>
              <a:rPr lang="es-MX" b="1" i="1" dirty="0">
                <a:solidFill>
                  <a:schemeClr val="tx2">
                    <a:lumMod val="50000"/>
                  </a:schemeClr>
                </a:solidFill>
              </a:rPr>
              <a:t>sobre el </a:t>
            </a:r>
            <a:r>
              <a:rPr lang="es-MX" b="1" i="1" dirty="0" smtClean="0">
                <a:solidFill>
                  <a:schemeClr val="tx2">
                    <a:lumMod val="50000"/>
                  </a:schemeClr>
                </a:solidFill>
              </a:rPr>
              <a:t>saneamiento básico</a:t>
            </a:r>
            <a:r>
              <a:rPr lang="es-MX" b="1" i="1" dirty="0">
                <a:solidFill>
                  <a:schemeClr val="tx2">
                    <a:lumMod val="50000"/>
                  </a:schemeClr>
                </a:solidFill>
              </a:rPr>
              <a:t>, las comunidades </a:t>
            </a:r>
            <a:r>
              <a:rPr lang="es-MX" b="1" i="1" u="sng" dirty="0" smtClean="0">
                <a:solidFill>
                  <a:schemeClr val="tx2">
                    <a:lumMod val="50000"/>
                  </a:schemeClr>
                </a:solidFill>
              </a:rPr>
              <a:t>hacen suyos </a:t>
            </a:r>
            <a:r>
              <a:rPr lang="es-MX" b="1" i="1" u="sng" dirty="0">
                <a:solidFill>
                  <a:schemeClr val="tx2">
                    <a:lumMod val="50000"/>
                  </a:schemeClr>
                </a:solidFill>
              </a:rPr>
              <a:t>los proyectos </a:t>
            </a:r>
            <a:r>
              <a:rPr lang="es-MX" b="1" i="1" dirty="0">
                <a:solidFill>
                  <a:schemeClr val="tx2">
                    <a:lumMod val="50000"/>
                  </a:schemeClr>
                </a:solidFill>
              </a:rPr>
              <a:t>e </a:t>
            </a:r>
            <a:r>
              <a:rPr lang="es-MX" b="1" i="1" dirty="0" smtClean="0">
                <a:solidFill>
                  <a:schemeClr val="tx2">
                    <a:lumMod val="50000"/>
                  </a:schemeClr>
                </a:solidFill>
              </a:rPr>
              <a:t>invierten tiempo </a:t>
            </a:r>
            <a:r>
              <a:rPr lang="es-MX" b="1" i="1" dirty="0">
                <a:solidFill>
                  <a:schemeClr val="tx2">
                    <a:lumMod val="50000"/>
                  </a:schemeClr>
                </a:solidFill>
              </a:rPr>
              <a:t>y esfuerzo en </a:t>
            </a:r>
            <a:r>
              <a:rPr lang="es-MX" b="1" i="1" dirty="0" smtClean="0">
                <a:solidFill>
                  <a:schemeClr val="tx2">
                    <a:lumMod val="50000"/>
                  </a:schemeClr>
                </a:solidFill>
              </a:rPr>
              <a:t>realizarlos. Cuando </a:t>
            </a:r>
            <a:r>
              <a:rPr lang="es-MX" b="1" i="1" dirty="0">
                <a:solidFill>
                  <a:schemeClr val="tx2">
                    <a:lumMod val="50000"/>
                  </a:schemeClr>
                </a:solidFill>
              </a:rPr>
              <a:t>no es así, </a:t>
            </a:r>
            <a:r>
              <a:rPr lang="es-MX" b="1" i="1" dirty="0" smtClean="0">
                <a:solidFill>
                  <a:schemeClr val="tx2">
                    <a:lumMod val="50000"/>
                  </a:schemeClr>
                </a:solidFill>
              </a:rPr>
              <a:t>se espera </a:t>
            </a:r>
            <a:r>
              <a:rPr lang="es-MX" b="1" i="1" dirty="0">
                <a:solidFill>
                  <a:schemeClr val="tx2">
                    <a:lumMod val="50000"/>
                  </a:schemeClr>
                </a:solidFill>
              </a:rPr>
              <a:t>el asistencialismo y </a:t>
            </a:r>
            <a:r>
              <a:rPr lang="es-MX" b="1" i="1" dirty="0" smtClean="0">
                <a:solidFill>
                  <a:schemeClr val="tx2">
                    <a:lumMod val="50000"/>
                  </a:schemeClr>
                </a:solidFill>
              </a:rPr>
              <a:t>se crea </a:t>
            </a:r>
            <a:r>
              <a:rPr lang="es-MX" b="1" i="1" dirty="0">
                <a:solidFill>
                  <a:schemeClr val="tx2">
                    <a:lumMod val="50000"/>
                  </a:schemeClr>
                </a:solidFill>
              </a:rPr>
              <a:t>la </a:t>
            </a:r>
            <a:r>
              <a:rPr lang="es-MX" b="1" i="1" u="sng" dirty="0">
                <a:solidFill>
                  <a:schemeClr val="tx2">
                    <a:lumMod val="50000"/>
                  </a:schemeClr>
                </a:solidFill>
              </a:rPr>
              <a:t>"cultura del </a:t>
            </a:r>
            <a:r>
              <a:rPr lang="es-MX" b="1" i="1" u="sng" dirty="0" smtClean="0">
                <a:solidFill>
                  <a:schemeClr val="tx2">
                    <a:lumMod val="50000"/>
                  </a:schemeClr>
                </a:solidFill>
              </a:rPr>
              <a:t>servicio gratuito</a:t>
            </a:r>
            <a:r>
              <a:rPr lang="es-MX" b="1" i="1" u="sng" dirty="0">
                <a:solidFill>
                  <a:schemeClr val="tx2">
                    <a:lumMod val="50000"/>
                  </a:schemeClr>
                </a:solidFill>
              </a:rPr>
              <a:t>"</a:t>
            </a:r>
            <a:r>
              <a:rPr lang="es-MX" b="1" i="1" dirty="0">
                <a:solidFill>
                  <a:schemeClr val="tx2">
                    <a:lumMod val="50000"/>
                  </a:schemeClr>
                </a:solidFill>
              </a:rPr>
              <a:t>. Los </a:t>
            </a:r>
            <a:r>
              <a:rPr lang="es-MX" b="1" i="1" dirty="0" smtClean="0">
                <a:solidFill>
                  <a:schemeClr val="tx2">
                    <a:lumMod val="50000"/>
                  </a:schemeClr>
                </a:solidFill>
              </a:rPr>
              <a:t>resultados mayoritarios </a:t>
            </a:r>
            <a:r>
              <a:rPr lang="es-MX" b="1" i="1" dirty="0">
                <a:solidFill>
                  <a:schemeClr val="tx2">
                    <a:lumMod val="50000"/>
                  </a:schemeClr>
                </a:solidFill>
              </a:rPr>
              <a:t>son el </a:t>
            </a:r>
            <a:r>
              <a:rPr lang="es-MX" b="1" i="1" dirty="0" smtClean="0">
                <a:solidFill>
                  <a:schemeClr val="tx2">
                    <a:lumMod val="50000"/>
                  </a:schemeClr>
                </a:solidFill>
              </a:rPr>
              <a:t>progresivo deterioro </a:t>
            </a:r>
            <a:r>
              <a:rPr lang="es-MX" b="1" i="1" dirty="0">
                <a:solidFill>
                  <a:schemeClr val="tx2">
                    <a:lumMod val="50000"/>
                  </a:schemeClr>
                </a:solidFill>
              </a:rPr>
              <a:t>de la infraestructura, </a:t>
            </a:r>
            <a:r>
              <a:rPr lang="es-MX" b="1" i="1" dirty="0" smtClean="0">
                <a:solidFill>
                  <a:schemeClr val="tx2">
                    <a:lumMod val="50000"/>
                  </a:schemeClr>
                </a:solidFill>
              </a:rPr>
              <a:t>el no </a:t>
            </a:r>
            <a:r>
              <a:rPr lang="es-MX" b="1" i="1" dirty="0">
                <a:solidFill>
                  <a:schemeClr val="tx2">
                    <a:lumMod val="50000"/>
                  </a:schemeClr>
                </a:solidFill>
              </a:rPr>
              <a:t>mantenimiento adecuado y </a:t>
            </a:r>
            <a:r>
              <a:rPr lang="es-MX" b="1" i="1" dirty="0" smtClean="0">
                <a:solidFill>
                  <a:schemeClr val="tx2">
                    <a:lumMod val="50000"/>
                  </a:schemeClr>
                </a:solidFill>
              </a:rPr>
              <a:t>el posterior </a:t>
            </a:r>
            <a:r>
              <a:rPr lang="es-MX" b="1" i="1" dirty="0">
                <a:solidFill>
                  <a:schemeClr val="tx2">
                    <a:lumMod val="50000"/>
                  </a:schemeClr>
                </a:solidFill>
              </a:rPr>
              <a:t>abandono del servicio</a:t>
            </a:r>
            <a:r>
              <a:rPr lang="es-MX" b="1" i="1" dirty="0" smtClean="0">
                <a:solidFill>
                  <a:schemeClr val="tx2">
                    <a:lumMod val="50000"/>
                  </a:schemeClr>
                </a:solidFill>
              </a:rPr>
              <a:t>.”</a:t>
            </a:r>
            <a:endParaRPr lang="es-MX" b="1" i="1" dirty="0">
              <a:solidFill>
                <a:schemeClr val="tx2">
                  <a:lumMod val="50000"/>
                </a:schemeClr>
              </a:solidFill>
            </a:endParaRPr>
          </a:p>
        </p:txBody>
      </p:sp>
      <p:pic>
        <p:nvPicPr>
          <p:cNvPr id="1026" name="Picture 2" descr="http://www.bvsde.ops-oms.org/eswww/dias/diainter/anos/1997/gtrabajo/Gra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776" y="857524"/>
            <a:ext cx="34956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254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881" y="0"/>
            <a:ext cx="8484919" cy="1600200"/>
          </a:xfrm>
        </p:spPr>
        <p:txBody>
          <a:bodyPr/>
          <a:lstStyle/>
          <a:p>
            <a:r>
              <a:rPr lang="es-MX" dirty="0" smtClean="0"/>
              <a:t>Responsabilidades de los municipios </a:t>
            </a:r>
            <a:endParaRPr lang="es-MX" dirty="0"/>
          </a:p>
        </p:txBody>
      </p:sp>
      <p:sp>
        <p:nvSpPr>
          <p:cNvPr id="3" name="2 Marcador de contenido"/>
          <p:cNvSpPr>
            <a:spLocks noGrp="1"/>
          </p:cNvSpPr>
          <p:nvPr>
            <p:ph idx="1"/>
          </p:nvPr>
        </p:nvSpPr>
        <p:spPr>
          <a:xfrm>
            <a:off x="201881" y="1478478"/>
            <a:ext cx="8680862" cy="5038106"/>
          </a:xfrm>
        </p:spPr>
        <p:txBody>
          <a:bodyPr/>
          <a:lstStyle/>
          <a:p>
            <a:pPr marL="0" indent="0">
              <a:buNone/>
            </a:pPr>
            <a:r>
              <a:rPr lang="es-MX" sz="2300" dirty="0">
                <a:solidFill>
                  <a:schemeClr val="tx1"/>
                </a:solidFill>
              </a:rPr>
              <a:t>Los municipios, a través de los alcaldes, tienen la responsabilidad de garantizar la prestación de los servicios de saneamiento </a:t>
            </a:r>
            <a:r>
              <a:rPr lang="es-MX" sz="2300" dirty="0" smtClean="0">
                <a:solidFill>
                  <a:schemeClr val="tx1"/>
                </a:solidFill>
              </a:rPr>
              <a:t>básico</a:t>
            </a:r>
          </a:p>
          <a:p>
            <a:r>
              <a:rPr lang="es-MX" sz="2300" dirty="0" smtClean="0">
                <a:solidFill>
                  <a:schemeClr val="tx1"/>
                </a:solidFill>
              </a:rPr>
              <a:t>Identificación de la población en riesgo </a:t>
            </a:r>
          </a:p>
          <a:p>
            <a:r>
              <a:rPr lang="es-MX" sz="2300" dirty="0">
                <a:solidFill>
                  <a:schemeClr val="tx1"/>
                </a:solidFill>
              </a:rPr>
              <a:t>D</a:t>
            </a:r>
            <a:r>
              <a:rPr lang="es-MX" sz="2300" dirty="0" smtClean="0">
                <a:solidFill>
                  <a:schemeClr val="tx1"/>
                </a:solidFill>
              </a:rPr>
              <a:t>iagnóstico participativo con </a:t>
            </a:r>
            <a:r>
              <a:rPr lang="es-MX" sz="2300" dirty="0">
                <a:solidFill>
                  <a:schemeClr val="tx1"/>
                </a:solidFill>
              </a:rPr>
              <a:t>la </a:t>
            </a:r>
            <a:r>
              <a:rPr lang="es-MX" sz="2300" dirty="0" smtClean="0">
                <a:solidFill>
                  <a:schemeClr val="tx1"/>
                </a:solidFill>
              </a:rPr>
              <a:t>comunidad evaluando los riesgos de Agua y Saneamiento</a:t>
            </a:r>
          </a:p>
          <a:p>
            <a:r>
              <a:rPr lang="es-MX" sz="2300" dirty="0" smtClean="0">
                <a:solidFill>
                  <a:schemeClr val="tx1"/>
                </a:solidFill>
              </a:rPr>
              <a:t>Desarrollo de Planes de Seguridad del agua y Planes de Seguridad del Saneamiento</a:t>
            </a:r>
          </a:p>
          <a:p>
            <a:r>
              <a:rPr lang="es-MX" sz="2300" dirty="0" smtClean="0">
                <a:solidFill>
                  <a:schemeClr val="tx1"/>
                </a:solidFill>
              </a:rPr>
              <a:t>Promoción de una cultura del agua y saneamiento </a:t>
            </a:r>
          </a:p>
          <a:p>
            <a:r>
              <a:rPr lang="es-MX" sz="2300" dirty="0">
                <a:solidFill>
                  <a:schemeClr val="tx1"/>
                </a:solidFill>
              </a:rPr>
              <a:t>Proyecciones futuras </a:t>
            </a:r>
            <a:endParaRPr lang="es-MX" sz="2300" dirty="0" smtClean="0">
              <a:solidFill>
                <a:schemeClr val="tx1"/>
              </a:solidFill>
            </a:endParaRPr>
          </a:p>
          <a:p>
            <a:r>
              <a:rPr lang="es-MX" sz="2300" dirty="0">
                <a:solidFill>
                  <a:schemeClr val="tx1"/>
                </a:solidFill>
              </a:rPr>
              <a:t>El compromiso de la comunidad para </a:t>
            </a:r>
            <a:r>
              <a:rPr lang="es-MX" sz="2300" dirty="0" smtClean="0">
                <a:solidFill>
                  <a:schemeClr val="tx1"/>
                </a:solidFill>
              </a:rPr>
              <a:t>su gestión </a:t>
            </a:r>
            <a:r>
              <a:rPr lang="es-MX" sz="2300" dirty="0">
                <a:solidFill>
                  <a:schemeClr val="tx1"/>
                </a:solidFill>
              </a:rPr>
              <a:t>y sostenibilidad</a:t>
            </a:r>
          </a:p>
          <a:p>
            <a:endParaRPr lang="es-MX" dirty="0" smtClean="0">
              <a:solidFill>
                <a:schemeClr val="tx1"/>
              </a:solidFill>
            </a:endParaRPr>
          </a:p>
          <a:p>
            <a:endParaRPr lang="es-MX" dirty="0"/>
          </a:p>
        </p:txBody>
      </p:sp>
      <p:sp>
        <p:nvSpPr>
          <p:cNvPr id="4" name="3 Marcador de pie de página"/>
          <p:cNvSpPr>
            <a:spLocks noGrp="1"/>
          </p:cNvSpPr>
          <p:nvPr>
            <p:ph type="ftr" sz="quarter" idx="3"/>
          </p:nvPr>
        </p:nvSpPr>
        <p:spPr/>
        <p:txBody>
          <a:bodyPr/>
          <a:lstStyle/>
          <a:p>
            <a:r>
              <a:rPr lang="en-US" dirty="0" err="1" smtClean="0"/>
              <a:t>Título</a:t>
            </a:r>
            <a:r>
              <a:rPr lang="en-US" dirty="0" smtClean="0"/>
              <a:t> de la </a:t>
            </a:r>
            <a:r>
              <a:rPr lang="en-US" dirty="0" err="1" smtClean="0"/>
              <a:t>presentació</a:t>
            </a:r>
            <a:endParaRPr lang="en-US" dirty="0"/>
          </a:p>
        </p:txBody>
      </p:sp>
    </p:spTree>
    <p:extLst>
      <p:ext uri="{BB962C8B-B14F-4D97-AF65-F5344CB8AC3E}">
        <p14:creationId xmlns:p14="http://schemas.microsoft.com/office/powerpoint/2010/main" val="3804687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38151"/>
          </a:xfrm>
        </p:spPr>
        <p:txBody>
          <a:bodyPr/>
          <a:lstStyle/>
          <a:p>
            <a:r>
              <a:rPr lang="es-MX" dirty="0" smtClean="0"/>
              <a:t>Conclusiones </a:t>
            </a:r>
            <a:endParaRPr lang="es-MX" dirty="0"/>
          </a:p>
        </p:txBody>
      </p:sp>
      <p:sp>
        <p:nvSpPr>
          <p:cNvPr id="3" name="2 Marcador de contenido"/>
          <p:cNvSpPr>
            <a:spLocks noGrp="1"/>
          </p:cNvSpPr>
          <p:nvPr>
            <p:ph idx="1"/>
          </p:nvPr>
        </p:nvSpPr>
        <p:spPr>
          <a:xfrm>
            <a:off x="249382" y="1374570"/>
            <a:ext cx="8437418" cy="4705597"/>
          </a:xfrm>
        </p:spPr>
        <p:txBody>
          <a:bodyPr/>
          <a:lstStyle/>
          <a:p>
            <a:r>
              <a:rPr lang="es-ES" sz="2000" dirty="0">
                <a:solidFill>
                  <a:schemeClr val="tx1"/>
                </a:solidFill>
              </a:rPr>
              <a:t>El agua es un Derecho Humano que determina la salud de la población </a:t>
            </a:r>
          </a:p>
          <a:p>
            <a:r>
              <a:rPr lang="es-MX" sz="2000" dirty="0" smtClean="0">
                <a:solidFill>
                  <a:schemeClr val="tx1"/>
                </a:solidFill>
              </a:rPr>
              <a:t>Las nuevas metas implican un mayor compromiso de cerrar las brechas en Agua y Saneamiento en coberturas </a:t>
            </a:r>
          </a:p>
          <a:p>
            <a:r>
              <a:rPr lang="es-MX" sz="2000" dirty="0" smtClean="0">
                <a:solidFill>
                  <a:schemeClr val="tx1"/>
                </a:solidFill>
              </a:rPr>
              <a:t>Nuevos indicadores  ODS dan otra visión que motiva a la protección  de los recursos, reducción de la contaminación, la equidad y protección de la salud </a:t>
            </a:r>
          </a:p>
          <a:p>
            <a:r>
              <a:rPr lang="es-MX" sz="2000" dirty="0" smtClean="0">
                <a:solidFill>
                  <a:schemeClr val="tx1"/>
                </a:solidFill>
              </a:rPr>
              <a:t>Los Municipios son el espacio idóneo de mejor para mejorar y dar sostenibilidad  los sistemas de agua y Saneamiento </a:t>
            </a:r>
          </a:p>
          <a:p>
            <a:r>
              <a:rPr lang="es-MX" sz="2000" dirty="0" smtClean="0">
                <a:solidFill>
                  <a:schemeClr val="tx1"/>
                </a:solidFill>
              </a:rPr>
              <a:t>El trabajo intersectorial es clave para la protección de la salud y el liderazgo municipal esencial </a:t>
            </a:r>
          </a:p>
          <a:p>
            <a:r>
              <a:rPr lang="es-MX" sz="2000" dirty="0" smtClean="0">
                <a:solidFill>
                  <a:schemeClr val="tx1"/>
                </a:solidFill>
              </a:rPr>
              <a:t>La participación de la comunidad asegura la sostenibilidad de los sistema y la protección de los recursos </a:t>
            </a:r>
          </a:p>
        </p:txBody>
      </p:sp>
      <p:sp>
        <p:nvSpPr>
          <p:cNvPr id="4" name="3 Marcador de pie de página"/>
          <p:cNvSpPr>
            <a:spLocks noGrp="1"/>
          </p:cNvSpPr>
          <p:nvPr>
            <p:ph type="ftr" sz="quarter" idx="3"/>
          </p:nvPr>
        </p:nvSpPr>
        <p:spPr/>
        <p:txBody>
          <a:bodyPr/>
          <a:lstStyle/>
          <a:p>
            <a:r>
              <a:rPr lang="en-US" smtClean="0"/>
              <a:t>Título de la presentación</a:t>
            </a:r>
            <a:endParaRPr lang="en-US" dirty="0"/>
          </a:p>
        </p:txBody>
      </p:sp>
    </p:spTree>
    <p:extLst>
      <p:ext uri="{BB962C8B-B14F-4D97-AF65-F5344CB8AC3E}">
        <p14:creationId xmlns:p14="http://schemas.microsoft.com/office/powerpoint/2010/main" val="925754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404747" y="4108862"/>
            <a:ext cx="8229600" cy="1843923"/>
          </a:xfrm>
        </p:spPr>
        <p:txBody>
          <a:bodyPr/>
          <a:lstStyle/>
          <a:p>
            <a:pPr marL="0" indent="0" eaLnBrk="1" hangingPunct="1">
              <a:buNone/>
            </a:pPr>
            <a:r>
              <a:rPr lang="en-US" dirty="0" err="1" smtClean="0">
                <a:solidFill>
                  <a:schemeClr val="tx1"/>
                </a:solidFill>
                <a:latin typeface="Century Gothic" charset="0"/>
              </a:rPr>
              <a:t>Seguradop</a:t>
            </a:r>
            <a:r>
              <a:rPr lang="en-US" dirty="0" smtClean="0">
                <a:solidFill>
                  <a:schemeClr val="tx1"/>
                </a:solidFill>
                <a:latin typeface="Century Gothic" charset="0"/>
              </a:rPr>
              <a:t> @paho.org</a:t>
            </a:r>
          </a:p>
          <a:p>
            <a:pPr marL="0" indent="0">
              <a:buNone/>
            </a:pPr>
            <a:r>
              <a:rPr lang="es-MX" dirty="0">
                <a:solidFill>
                  <a:schemeClr val="tx1"/>
                </a:solidFill>
                <a:latin typeface="Century Gothic" charset="0"/>
              </a:rPr>
              <a:t>Síguenos en Twitter: @</a:t>
            </a:r>
            <a:r>
              <a:rPr lang="es-MX" dirty="0" err="1">
                <a:solidFill>
                  <a:schemeClr val="tx1"/>
                </a:solidFill>
                <a:latin typeface="Century Gothic" charset="0"/>
              </a:rPr>
              <a:t>OPSOMSMexico</a:t>
            </a:r>
            <a:endParaRPr lang="es-MX" dirty="0">
              <a:solidFill>
                <a:schemeClr val="tx1"/>
              </a:solidFill>
              <a:latin typeface="Century Gothic" charset="0"/>
            </a:endParaRPr>
          </a:p>
          <a:p>
            <a:pPr marL="0" indent="0">
              <a:buNone/>
            </a:pPr>
            <a:r>
              <a:rPr lang="es-MX" dirty="0" smtClean="0">
                <a:solidFill>
                  <a:schemeClr val="tx1"/>
                </a:solidFill>
                <a:latin typeface="Century Gothic" charset="0"/>
              </a:rPr>
              <a:t>web</a:t>
            </a:r>
            <a:r>
              <a:rPr lang="es-MX" dirty="0">
                <a:solidFill>
                  <a:schemeClr val="tx1"/>
                </a:solidFill>
                <a:latin typeface="Century Gothic" charset="0"/>
              </a:rPr>
              <a:t>: </a:t>
            </a:r>
            <a:r>
              <a:rPr lang="es-MX" dirty="0" smtClean="0">
                <a:solidFill>
                  <a:schemeClr val="tx1"/>
                </a:solidFill>
                <a:latin typeface="Century Gothic" charset="0"/>
              </a:rPr>
              <a:t>www.mex.ops-oms.org</a:t>
            </a:r>
            <a:endParaRPr lang="es-MX" dirty="0">
              <a:solidFill>
                <a:schemeClr val="tx1"/>
              </a:solidFill>
              <a:latin typeface="Century Gothic" charset="0"/>
            </a:endParaRPr>
          </a:p>
        </p:txBody>
      </p:sp>
      <p:sp>
        <p:nvSpPr>
          <p:cNvPr id="3" name="Footer Placeholder 2"/>
          <p:cNvSpPr>
            <a:spLocks noGrp="1"/>
          </p:cNvSpPr>
          <p:nvPr>
            <p:ph type="ftr" sz="quarter" idx="3"/>
          </p:nvPr>
        </p:nvSpPr>
        <p:spPr/>
        <p:txBody>
          <a:bodyPr/>
          <a:lstStyle/>
          <a:p>
            <a:r>
              <a:rPr lang="en-US" dirty="0" err="1" smtClean="0"/>
              <a:t>Título</a:t>
            </a:r>
            <a:r>
              <a:rPr lang="en-US" dirty="0" smtClean="0"/>
              <a:t> de la </a:t>
            </a:r>
            <a:r>
              <a:rPr lang="en-US" dirty="0" err="1" smtClean="0"/>
              <a:t>presentación</a:t>
            </a:r>
            <a:endParaRPr lang="en-US" dirty="0"/>
          </a:p>
        </p:txBody>
      </p:sp>
      <p:pic>
        <p:nvPicPr>
          <p:cNvPr id="7" name="Picture 2" descr="C:\Users\Ana Emilia\Downloads\kiosko agua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747" y="709550"/>
            <a:ext cx="6005455" cy="323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367" y="0"/>
            <a:ext cx="9195460" cy="558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p:nvPr/>
        </p:nvSpPr>
        <p:spPr>
          <a:xfrm rot="20930828">
            <a:off x="-263431" y="4586984"/>
            <a:ext cx="10148760" cy="3280774"/>
          </a:xfrm>
          <a:custGeom>
            <a:avLst/>
            <a:gdLst>
              <a:gd name="connsiteX0" fmla="*/ 0 w 11125996"/>
              <a:gd name="connsiteY0" fmla="*/ 0 h 6191978"/>
              <a:gd name="connsiteX1" fmla="*/ 11125996 w 11125996"/>
              <a:gd name="connsiteY1" fmla="*/ 0 h 6191978"/>
              <a:gd name="connsiteX2" fmla="*/ 11125996 w 11125996"/>
              <a:gd name="connsiteY2" fmla="*/ 6191978 h 6191978"/>
              <a:gd name="connsiteX3" fmla="*/ 0 w 11125996"/>
              <a:gd name="connsiteY3" fmla="*/ 6191978 h 6191978"/>
              <a:gd name="connsiteX4" fmla="*/ 0 w 11125996"/>
              <a:gd name="connsiteY4" fmla="*/ 0 h 6191978"/>
              <a:gd name="connsiteX0" fmla="*/ 0 w 11125996"/>
              <a:gd name="connsiteY0" fmla="*/ 0 h 6191978"/>
              <a:gd name="connsiteX1" fmla="*/ 11125996 w 11125996"/>
              <a:gd name="connsiteY1" fmla="*/ 0 h 6191978"/>
              <a:gd name="connsiteX2" fmla="*/ 10320030 w 11125996"/>
              <a:gd name="connsiteY2" fmla="*/ 4160702 h 6191978"/>
              <a:gd name="connsiteX3" fmla="*/ 0 w 11125996"/>
              <a:gd name="connsiteY3" fmla="*/ 6191978 h 6191978"/>
              <a:gd name="connsiteX4" fmla="*/ 0 w 11125996"/>
              <a:gd name="connsiteY4" fmla="*/ 0 h 6191978"/>
              <a:gd name="connsiteX0" fmla="*/ 0 w 11125996"/>
              <a:gd name="connsiteY0" fmla="*/ 0 h 4160702"/>
              <a:gd name="connsiteX1" fmla="*/ 11125996 w 11125996"/>
              <a:gd name="connsiteY1" fmla="*/ 0 h 4160702"/>
              <a:gd name="connsiteX2" fmla="*/ 10320030 w 11125996"/>
              <a:gd name="connsiteY2" fmla="*/ 4160702 h 4160702"/>
              <a:gd name="connsiteX3" fmla="*/ 341947 w 11125996"/>
              <a:gd name="connsiteY3" fmla="*/ 2162777 h 4160702"/>
              <a:gd name="connsiteX4" fmla="*/ 0 w 11125996"/>
              <a:gd name="connsiteY4" fmla="*/ 0 h 4160702"/>
              <a:gd name="connsiteX0" fmla="*/ 0 w 11125996"/>
              <a:gd name="connsiteY0" fmla="*/ 0 h 4160702"/>
              <a:gd name="connsiteX1" fmla="*/ 11125996 w 11125996"/>
              <a:gd name="connsiteY1" fmla="*/ 0 h 4160702"/>
              <a:gd name="connsiteX2" fmla="*/ 10320030 w 11125996"/>
              <a:gd name="connsiteY2" fmla="*/ 4160702 h 4160702"/>
              <a:gd name="connsiteX3" fmla="*/ 411971 w 11125996"/>
              <a:gd name="connsiteY3" fmla="*/ 2126317 h 4160702"/>
              <a:gd name="connsiteX4" fmla="*/ 0 w 11125996"/>
              <a:gd name="connsiteY4" fmla="*/ 0 h 4160702"/>
              <a:gd name="connsiteX0" fmla="*/ 441615 w 10714025"/>
              <a:gd name="connsiteY0" fmla="*/ 4922 h 4160702"/>
              <a:gd name="connsiteX1" fmla="*/ 10714025 w 10714025"/>
              <a:gd name="connsiteY1" fmla="*/ 0 h 4160702"/>
              <a:gd name="connsiteX2" fmla="*/ 9908059 w 10714025"/>
              <a:gd name="connsiteY2" fmla="*/ 4160702 h 4160702"/>
              <a:gd name="connsiteX3" fmla="*/ 0 w 10714025"/>
              <a:gd name="connsiteY3" fmla="*/ 2126317 h 4160702"/>
              <a:gd name="connsiteX4" fmla="*/ 441615 w 10714025"/>
              <a:gd name="connsiteY4" fmla="*/ 4922 h 4160702"/>
              <a:gd name="connsiteX0" fmla="*/ 441615 w 10537515"/>
              <a:gd name="connsiteY0" fmla="*/ 2023 h 4157803"/>
              <a:gd name="connsiteX1" fmla="*/ 10537515 w 10537515"/>
              <a:gd name="connsiteY1" fmla="*/ 0 h 4157803"/>
              <a:gd name="connsiteX2" fmla="*/ 9908059 w 10537515"/>
              <a:gd name="connsiteY2" fmla="*/ 4157803 h 4157803"/>
              <a:gd name="connsiteX3" fmla="*/ 0 w 10537515"/>
              <a:gd name="connsiteY3" fmla="*/ 2123418 h 4157803"/>
              <a:gd name="connsiteX4" fmla="*/ 441615 w 10537515"/>
              <a:gd name="connsiteY4" fmla="*/ 2023 h 4157803"/>
              <a:gd name="connsiteX0" fmla="*/ 441615 w 10537515"/>
              <a:gd name="connsiteY0" fmla="*/ 2023 h 4078415"/>
              <a:gd name="connsiteX1" fmla="*/ 10537515 w 10537515"/>
              <a:gd name="connsiteY1" fmla="*/ 0 h 4078415"/>
              <a:gd name="connsiteX2" fmla="*/ 9760339 w 10537515"/>
              <a:gd name="connsiteY2" fmla="*/ 4078415 h 4078415"/>
              <a:gd name="connsiteX3" fmla="*/ 0 w 10537515"/>
              <a:gd name="connsiteY3" fmla="*/ 2123418 h 4078415"/>
              <a:gd name="connsiteX4" fmla="*/ 441615 w 10537515"/>
              <a:gd name="connsiteY4" fmla="*/ 2023 h 4078415"/>
              <a:gd name="connsiteX0" fmla="*/ 384553 w 10480453"/>
              <a:gd name="connsiteY0" fmla="*/ 2023 h 4078415"/>
              <a:gd name="connsiteX1" fmla="*/ 10480453 w 10480453"/>
              <a:gd name="connsiteY1" fmla="*/ 0 h 4078415"/>
              <a:gd name="connsiteX2" fmla="*/ 9703277 w 10480453"/>
              <a:gd name="connsiteY2" fmla="*/ 4078415 h 4078415"/>
              <a:gd name="connsiteX3" fmla="*/ 0 w 10480453"/>
              <a:gd name="connsiteY3" fmla="*/ 1770244 h 4078415"/>
              <a:gd name="connsiteX4" fmla="*/ 384553 w 10480453"/>
              <a:gd name="connsiteY4" fmla="*/ 2023 h 4078415"/>
              <a:gd name="connsiteX0" fmla="*/ 289163 w 10385063"/>
              <a:gd name="connsiteY0" fmla="*/ 2023 h 4078415"/>
              <a:gd name="connsiteX1" fmla="*/ 10385063 w 10385063"/>
              <a:gd name="connsiteY1" fmla="*/ 0 h 4078415"/>
              <a:gd name="connsiteX2" fmla="*/ 9607887 w 10385063"/>
              <a:gd name="connsiteY2" fmla="*/ 4078415 h 4078415"/>
              <a:gd name="connsiteX3" fmla="*/ 0 w 10385063"/>
              <a:gd name="connsiteY3" fmla="*/ 1286397 h 4078415"/>
              <a:gd name="connsiteX4" fmla="*/ 289163 w 10385063"/>
              <a:gd name="connsiteY4" fmla="*/ 2023 h 4078415"/>
              <a:gd name="connsiteX0" fmla="*/ 183368 w 10279268"/>
              <a:gd name="connsiteY0" fmla="*/ 2023 h 4078415"/>
              <a:gd name="connsiteX1" fmla="*/ 10279268 w 10279268"/>
              <a:gd name="connsiteY1" fmla="*/ 0 h 4078415"/>
              <a:gd name="connsiteX2" fmla="*/ 9502092 w 10279268"/>
              <a:gd name="connsiteY2" fmla="*/ 4078415 h 4078415"/>
              <a:gd name="connsiteX3" fmla="*/ 0 w 10279268"/>
              <a:gd name="connsiteY3" fmla="*/ 1068495 h 4078415"/>
              <a:gd name="connsiteX4" fmla="*/ 183368 w 10279268"/>
              <a:gd name="connsiteY4" fmla="*/ 2023 h 4078415"/>
              <a:gd name="connsiteX0" fmla="*/ 183368 w 10279268"/>
              <a:gd name="connsiteY0" fmla="*/ 2023 h 2989761"/>
              <a:gd name="connsiteX1" fmla="*/ 10279268 w 10279268"/>
              <a:gd name="connsiteY1" fmla="*/ 0 h 2989761"/>
              <a:gd name="connsiteX2" fmla="*/ 9716721 w 10279268"/>
              <a:gd name="connsiteY2" fmla="*/ 2989761 h 2989761"/>
              <a:gd name="connsiteX3" fmla="*/ 0 w 10279268"/>
              <a:gd name="connsiteY3" fmla="*/ 1068495 h 2989761"/>
              <a:gd name="connsiteX4" fmla="*/ 183368 w 10279268"/>
              <a:gd name="connsiteY4" fmla="*/ 2023 h 2989761"/>
              <a:gd name="connsiteX0" fmla="*/ 321203 w 10279268"/>
              <a:gd name="connsiteY0" fmla="*/ 4065 h 2989761"/>
              <a:gd name="connsiteX1" fmla="*/ 10279268 w 10279268"/>
              <a:gd name="connsiteY1" fmla="*/ 0 h 2989761"/>
              <a:gd name="connsiteX2" fmla="*/ 9716721 w 10279268"/>
              <a:gd name="connsiteY2" fmla="*/ 2989761 h 2989761"/>
              <a:gd name="connsiteX3" fmla="*/ 0 w 10279268"/>
              <a:gd name="connsiteY3" fmla="*/ 1068495 h 2989761"/>
              <a:gd name="connsiteX4" fmla="*/ 321203 w 10279268"/>
              <a:gd name="connsiteY4" fmla="*/ 4065 h 2989761"/>
              <a:gd name="connsiteX0" fmla="*/ 236526 w 10194591"/>
              <a:gd name="connsiteY0" fmla="*/ 4065 h 2989761"/>
              <a:gd name="connsiteX1" fmla="*/ 10194591 w 10194591"/>
              <a:gd name="connsiteY1" fmla="*/ 0 h 2989761"/>
              <a:gd name="connsiteX2" fmla="*/ 9632044 w 10194591"/>
              <a:gd name="connsiteY2" fmla="*/ 2989761 h 2989761"/>
              <a:gd name="connsiteX3" fmla="*/ 0 w 10194591"/>
              <a:gd name="connsiteY3" fmla="*/ 1085189 h 2989761"/>
              <a:gd name="connsiteX4" fmla="*/ 236526 w 10194591"/>
              <a:gd name="connsiteY4" fmla="*/ 4065 h 2989761"/>
              <a:gd name="connsiteX0" fmla="*/ 200235 w 10158300"/>
              <a:gd name="connsiteY0" fmla="*/ 4065 h 2989761"/>
              <a:gd name="connsiteX1" fmla="*/ 10158300 w 10158300"/>
              <a:gd name="connsiteY1" fmla="*/ 0 h 2989761"/>
              <a:gd name="connsiteX2" fmla="*/ 9595753 w 10158300"/>
              <a:gd name="connsiteY2" fmla="*/ 2989761 h 2989761"/>
              <a:gd name="connsiteX3" fmla="*/ 0 w 10158300"/>
              <a:gd name="connsiteY3" fmla="*/ 1092344 h 2989761"/>
              <a:gd name="connsiteX4" fmla="*/ 200235 w 10158300"/>
              <a:gd name="connsiteY4" fmla="*/ 4065 h 2989761"/>
              <a:gd name="connsiteX0" fmla="*/ 200235 w 10110604"/>
              <a:gd name="connsiteY0" fmla="*/ 0 h 2985696"/>
              <a:gd name="connsiteX1" fmla="*/ 10110604 w 10110604"/>
              <a:gd name="connsiteY1" fmla="*/ 237859 h 2985696"/>
              <a:gd name="connsiteX2" fmla="*/ 9595753 w 10110604"/>
              <a:gd name="connsiteY2" fmla="*/ 2985696 h 2985696"/>
              <a:gd name="connsiteX3" fmla="*/ 0 w 10110604"/>
              <a:gd name="connsiteY3" fmla="*/ 1088279 h 2985696"/>
              <a:gd name="connsiteX4" fmla="*/ 200235 w 10110604"/>
              <a:gd name="connsiteY4" fmla="*/ 0 h 2985696"/>
              <a:gd name="connsiteX0" fmla="*/ 200235 w 10077217"/>
              <a:gd name="connsiteY0" fmla="*/ 0 h 2985696"/>
              <a:gd name="connsiteX1" fmla="*/ 10077217 w 10077217"/>
              <a:gd name="connsiteY1" fmla="*/ 407205 h 2985696"/>
              <a:gd name="connsiteX2" fmla="*/ 9595753 w 10077217"/>
              <a:gd name="connsiteY2" fmla="*/ 2985696 h 2985696"/>
              <a:gd name="connsiteX3" fmla="*/ 0 w 10077217"/>
              <a:gd name="connsiteY3" fmla="*/ 1088279 h 2985696"/>
              <a:gd name="connsiteX4" fmla="*/ 200235 w 10077217"/>
              <a:gd name="connsiteY4" fmla="*/ 0 h 2985696"/>
              <a:gd name="connsiteX0" fmla="*/ 200235 w 10077217"/>
              <a:gd name="connsiteY0" fmla="*/ 0 h 3280773"/>
              <a:gd name="connsiteX1" fmla="*/ 10077217 w 10077217"/>
              <a:gd name="connsiteY1" fmla="*/ 407205 h 3280773"/>
              <a:gd name="connsiteX2" fmla="*/ 9562713 w 10077217"/>
              <a:gd name="connsiteY2" fmla="*/ 3280773 h 3280773"/>
              <a:gd name="connsiteX3" fmla="*/ 0 w 10077217"/>
              <a:gd name="connsiteY3" fmla="*/ 1088279 h 3280773"/>
              <a:gd name="connsiteX4" fmla="*/ 200235 w 10077217"/>
              <a:gd name="connsiteY4" fmla="*/ 0 h 3280773"/>
              <a:gd name="connsiteX0" fmla="*/ 271778 w 10148760"/>
              <a:gd name="connsiteY0" fmla="*/ 0 h 3280773"/>
              <a:gd name="connsiteX1" fmla="*/ 10148760 w 10148760"/>
              <a:gd name="connsiteY1" fmla="*/ 407205 h 3280773"/>
              <a:gd name="connsiteX2" fmla="*/ 9634256 w 10148760"/>
              <a:gd name="connsiteY2" fmla="*/ 3280773 h 3280773"/>
              <a:gd name="connsiteX3" fmla="*/ 0 w 10148760"/>
              <a:gd name="connsiteY3" fmla="*/ 1451162 h 3280773"/>
              <a:gd name="connsiteX4" fmla="*/ 271778 w 10148760"/>
              <a:gd name="connsiteY4" fmla="*/ 0 h 328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8760" h="3280773">
                <a:moveTo>
                  <a:pt x="271778" y="0"/>
                </a:moveTo>
                <a:lnTo>
                  <a:pt x="10148760" y="407205"/>
                </a:lnTo>
                <a:lnTo>
                  <a:pt x="9634256" y="3280773"/>
                </a:lnTo>
                <a:lnTo>
                  <a:pt x="0" y="1451162"/>
                </a:lnTo>
                <a:lnTo>
                  <a:pt x="271778" y="0"/>
                </a:lnTo>
                <a:close/>
              </a:path>
            </a:pathLst>
          </a:custGeom>
          <a:solidFill>
            <a:srgbClr val="0B32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p:txBody>
          <a:bodyPr/>
          <a:lstStyle/>
          <a:p>
            <a:r>
              <a:rPr lang="es-ES" altLang="es-ES" sz="4000" dirty="0"/>
              <a:t>Evaluación y Análisis Global</a:t>
            </a:r>
            <a:endParaRPr lang="en-US" dirty="0"/>
          </a:p>
        </p:txBody>
      </p:sp>
    </p:spTree>
    <p:extLst>
      <p:ext uri="{BB962C8B-B14F-4D97-AF65-F5344CB8AC3E}">
        <p14:creationId xmlns:p14="http://schemas.microsoft.com/office/powerpoint/2010/main" val="1193402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err="1" smtClean="0">
                <a:solidFill>
                  <a:schemeClr val="tx2">
                    <a:lumMod val="90000"/>
                    <a:lumOff val="10000"/>
                  </a:schemeClr>
                </a:solidFill>
                <a:latin typeface="Arial"/>
              </a:rPr>
              <a:t>Temas</a:t>
            </a:r>
            <a:r>
              <a:rPr lang="en-US" sz="4000" dirty="0" smtClean="0">
                <a:solidFill>
                  <a:schemeClr val="tx2">
                    <a:lumMod val="90000"/>
                    <a:lumOff val="10000"/>
                  </a:schemeClr>
                </a:solidFill>
                <a:latin typeface="Arial"/>
              </a:rPr>
              <a:t> </a:t>
            </a:r>
            <a:endParaRPr lang="en-US" sz="4000" dirty="0">
              <a:solidFill>
                <a:schemeClr val="tx2">
                  <a:lumMod val="90000"/>
                  <a:lumOff val="10000"/>
                </a:schemeClr>
              </a:solidFill>
              <a:latin typeface="Arial"/>
            </a:endParaRPr>
          </a:p>
        </p:txBody>
      </p:sp>
      <p:sp>
        <p:nvSpPr>
          <p:cNvPr id="3" name="Content Placeholder 2"/>
          <p:cNvSpPr>
            <a:spLocks noGrp="1"/>
          </p:cNvSpPr>
          <p:nvPr>
            <p:ph idx="1"/>
          </p:nvPr>
        </p:nvSpPr>
        <p:spPr>
          <a:xfrm>
            <a:off x="457200" y="1600200"/>
            <a:ext cx="8140535" cy="4135581"/>
          </a:xfrm>
        </p:spPr>
        <p:txBody>
          <a:bodyPr/>
          <a:lstStyle/>
          <a:p>
            <a:pPr>
              <a:buClr>
                <a:schemeClr val="tx2">
                  <a:lumMod val="50000"/>
                  <a:lumOff val="50000"/>
                </a:schemeClr>
              </a:buClr>
              <a:buFont typeface="Wingdings" panose="05000000000000000000" pitchFamily="2" charset="2"/>
              <a:buChar char="Ø"/>
            </a:pPr>
            <a:endParaRPr lang="en-US" sz="2800" b="1" dirty="0" smtClean="0">
              <a:solidFill>
                <a:schemeClr val="tx2">
                  <a:lumMod val="50000"/>
                </a:schemeClr>
              </a:solidFill>
              <a:latin typeface="Arial"/>
              <a:cs typeface="Arial"/>
            </a:endParaRPr>
          </a:p>
          <a:p>
            <a:pPr>
              <a:buClr>
                <a:schemeClr val="tx2">
                  <a:lumMod val="50000"/>
                  <a:lumOff val="50000"/>
                </a:schemeClr>
              </a:buClr>
              <a:buFont typeface="Wingdings" panose="05000000000000000000" pitchFamily="2" charset="2"/>
              <a:buChar char="Ø"/>
            </a:pPr>
            <a:r>
              <a:rPr lang="es-MX" sz="2800" b="1" dirty="0" smtClean="0">
                <a:solidFill>
                  <a:schemeClr val="tx2">
                    <a:lumMod val="50000"/>
                  </a:schemeClr>
                </a:solidFill>
                <a:latin typeface="Arial"/>
                <a:cs typeface="Arial"/>
              </a:rPr>
              <a:t>Agua y Saneamiento un Derecho Humano</a:t>
            </a:r>
          </a:p>
          <a:p>
            <a:pPr>
              <a:buClr>
                <a:schemeClr val="tx2">
                  <a:lumMod val="50000"/>
                  <a:lumOff val="50000"/>
                </a:schemeClr>
              </a:buClr>
              <a:buFont typeface="Wingdings" panose="05000000000000000000" pitchFamily="2" charset="2"/>
              <a:buChar char="Ø"/>
            </a:pPr>
            <a:r>
              <a:rPr lang="es-MX" sz="2800" b="1" dirty="0" smtClean="0">
                <a:solidFill>
                  <a:schemeClr val="tx2">
                    <a:lumMod val="50000"/>
                  </a:schemeClr>
                </a:solidFill>
                <a:latin typeface="Arial"/>
                <a:cs typeface="Arial"/>
              </a:rPr>
              <a:t>ODS Agua y Saneamiento </a:t>
            </a:r>
          </a:p>
          <a:p>
            <a:pPr>
              <a:buClr>
                <a:schemeClr val="tx2">
                  <a:lumMod val="50000"/>
                  <a:lumOff val="50000"/>
                </a:schemeClr>
              </a:buClr>
              <a:buFont typeface="Wingdings" panose="05000000000000000000" pitchFamily="2" charset="2"/>
              <a:buChar char="Ø"/>
            </a:pPr>
            <a:r>
              <a:rPr lang="es-MX" sz="2800" b="1" dirty="0" smtClean="0">
                <a:solidFill>
                  <a:schemeClr val="tx2">
                    <a:lumMod val="50000"/>
                  </a:schemeClr>
                </a:solidFill>
                <a:latin typeface="Arial"/>
                <a:cs typeface="Arial"/>
              </a:rPr>
              <a:t>Retos y desafíos ODS-ODM</a:t>
            </a:r>
          </a:p>
          <a:p>
            <a:pPr>
              <a:buClr>
                <a:schemeClr val="tx2">
                  <a:lumMod val="50000"/>
                  <a:lumOff val="50000"/>
                </a:schemeClr>
              </a:buClr>
              <a:buFont typeface="Wingdings" panose="05000000000000000000" pitchFamily="2" charset="2"/>
              <a:buChar char="Ø"/>
            </a:pPr>
            <a:r>
              <a:rPr lang="es-MX" b="1" dirty="0" smtClean="0">
                <a:solidFill>
                  <a:schemeClr val="tx2">
                    <a:lumMod val="50000"/>
                  </a:schemeClr>
                </a:solidFill>
              </a:rPr>
              <a:t>Relación Salud – Agua y Saneamiento </a:t>
            </a:r>
          </a:p>
          <a:p>
            <a:pPr>
              <a:buClr>
                <a:schemeClr val="tx2">
                  <a:lumMod val="50000"/>
                  <a:lumOff val="50000"/>
                </a:schemeClr>
              </a:buClr>
              <a:buFont typeface="Wingdings" panose="05000000000000000000" pitchFamily="2" charset="2"/>
              <a:buChar char="Ø"/>
            </a:pPr>
            <a:r>
              <a:rPr lang="es-MX" b="1" dirty="0" smtClean="0">
                <a:solidFill>
                  <a:schemeClr val="tx2">
                    <a:lumMod val="50000"/>
                  </a:schemeClr>
                </a:solidFill>
              </a:rPr>
              <a:t>Acción de los Municipios </a:t>
            </a:r>
          </a:p>
          <a:p>
            <a:pPr>
              <a:buClr>
                <a:schemeClr val="tx2">
                  <a:lumMod val="50000"/>
                  <a:lumOff val="50000"/>
                </a:schemeClr>
              </a:buClr>
              <a:buFont typeface="Wingdings" panose="05000000000000000000" pitchFamily="2" charset="2"/>
              <a:buChar char="Ø"/>
            </a:pPr>
            <a:r>
              <a:rPr lang="es-MX" b="1" dirty="0" smtClean="0">
                <a:solidFill>
                  <a:schemeClr val="tx2">
                    <a:lumMod val="50000"/>
                  </a:schemeClr>
                </a:solidFill>
              </a:rPr>
              <a:t>Acciones de OPS/OMS</a:t>
            </a:r>
            <a:endParaRPr lang="es-MX" b="1" dirty="0">
              <a:solidFill>
                <a:schemeClr val="tx2">
                  <a:lumMod val="50000"/>
                </a:schemeClr>
              </a:solidFill>
            </a:endParaRPr>
          </a:p>
        </p:txBody>
      </p:sp>
      <p:sp>
        <p:nvSpPr>
          <p:cNvPr id="12" name="Slide Number Placeholder 11"/>
          <p:cNvSpPr>
            <a:spLocks noGrp="1"/>
          </p:cNvSpPr>
          <p:nvPr>
            <p:ph type="sldNum" sz="quarter" idx="4294967295"/>
          </p:nvPr>
        </p:nvSpPr>
        <p:spPr>
          <a:xfrm>
            <a:off x="6553200" y="6270047"/>
            <a:ext cx="2133600" cy="365125"/>
          </a:xfrm>
          <a:prstGeom prst="rect">
            <a:avLst/>
          </a:prstGeom>
        </p:spPr>
        <p:txBody>
          <a:bodyPr/>
          <a:lstStyle/>
          <a:p>
            <a:fld id="{E160174F-944B-B04B-968E-4CF313160A3B}" type="slidenum">
              <a:rPr lang="en-US" smtClean="0"/>
              <a:t>3</a:t>
            </a:fld>
            <a:endParaRPr lang="en-US"/>
          </a:p>
        </p:txBody>
      </p:sp>
    </p:spTree>
    <p:extLst>
      <p:ext uri="{BB962C8B-B14F-4D97-AF65-F5344CB8AC3E}">
        <p14:creationId xmlns:p14="http://schemas.microsoft.com/office/powerpoint/2010/main" val="1542171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02525"/>
          </a:xfrm>
        </p:spPr>
        <p:txBody>
          <a:bodyPr/>
          <a:lstStyle/>
          <a:p>
            <a:r>
              <a:rPr lang="es-MX" sz="3200" b="1" dirty="0">
                <a:solidFill>
                  <a:schemeClr val="tx2">
                    <a:lumMod val="50000"/>
                  </a:schemeClr>
                </a:solidFill>
              </a:rPr>
              <a:t>Los Derechos Humanos al Agua Potable </a:t>
            </a:r>
            <a:endParaRPr lang="es-MX" sz="3200" b="1" dirty="0"/>
          </a:p>
        </p:txBody>
      </p:sp>
      <p:sp>
        <p:nvSpPr>
          <p:cNvPr id="3" name="2 Marcador de contenido"/>
          <p:cNvSpPr>
            <a:spLocks noGrp="1"/>
          </p:cNvSpPr>
          <p:nvPr>
            <p:ph idx="1"/>
          </p:nvPr>
        </p:nvSpPr>
        <p:spPr>
          <a:xfrm>
            <a:off x="-1" y="875806"/>
            <a:ext cx="6982691" cy="5667498"/>
          </a:xfrm>
        </p:spPr>
        <p:txBody>
          <a:bodyPr/>
          <a:lstStyle/>
          <a:p>
            <a:r>
              <a:rPr lang="es-MX" sz="2000" b="1" dirty="0" smtClean="0">
                <a:solidFill>
                  <a:schemeClr val="tx2">
                    <a:lumMod val="50000"/>
                  </a:schemeClr>
                </a:solidFill>
              </a:rPr>
              <a:t>Declaración </a:t>
            </a:r>
            <a:r>
              <a:rPr lang="es-MX" sz="2000" b="1" dirty="0">
                <a:solidFill>
                  <a:schemeClr val="tx2">
                    <a:lumMod val="50000"/>
                  </a:schemeClr>
                </a:solidFill>
              </a:rPr>
              <a:t>Universal de Derechos Humanos, 1948</a:t>
            </a:r>
          </a:p>
          <a:p>
            <a:pPr marL="400050" lvl="1" indent="0">
              <a:buNone/>
            </a:pPr>
            <a:r>
              <a:rPr lang="es-MX" sz="1400" dirty="0">
                <a:solidFill>
                  <a:schemeClr val="tx2">
                    <a:lumMod val="50000"/>
                  </a:schemeClr>
                </a:solidFill>
              </a:rPr>
              <a:t>– </a:t>
            </a:r>
            <a:r>
              <a:rPr lang="es-MX" sz="1400" b="1" dirty="0">
                <a:solidFill>
                  <a:schemeClr val="tx2">
                    <a:lumMod val="50000"/>
                  </a:schemeClr>
                </a:solidFill>
              </a:rPr>
              <a:t>Art. 25.1 </a:t>
            </a:r>
            <a:r>
              <a:rPr lang="es-MX" sz="1400" dirty="0">
                <a:solidFill>
                  <a:schemeClr val="tx2">
                    <a:lumMod val="50000"/>
                  </a:schemeClr>
                </a:solidFill>
              </a:rPr>
              <a:t>Toda persona tiene derecho a un nivel de vida adecuado </a:t>
            </a:r>
            <a:r>
              <a:rPr lang="es-MX" sz="1400" dirty="0" smtClean="0">
                <a:solidFill>
                  <a:schemeClr val="tx2">
                    <a:lumMod val="50000"/>
                  </a:schemeClr>
                </a:solidFill>
              </a:rPr>
              <a:t> que </a:t>
            </a:r>
            <a:r>
              <a:rPr lang="es-MX" sz="1400" dirty="0">
                <a:solidFill>
                  <a:schemeClr val="tx2">
                    <a:lumMod val="50000"/>
                  </a:schemeClr>
                </a:solidFill>
              </a:rPr>
              <a:t>le asegure, así como a su familia, la salud y el bienestar </a:t>
            </a:r>
            <a:endParaRPr lang="es-MX" sz="1400" dirty="0" smtClean="0">
              <a:solidFill>
                <a:schemeClr val="tx2">
                  <a:lumMod val="50000"/>
                </a:schemeClr>
              </a:solidFill>
            </a:endParaRPr>
          </a:p>
          <a:p>
            <a:r>
              <a:rPr lang="es-MX" sz="2000" dirty="0" smtClean="0">
                <a:solidFill>
                  <a:schemeClr val="tx2">
                    <a:lumMod val="50000"/>
                  </a:schemeClr>
                </a:solidFill>
              </a:rPr>
              <a:t> </a:t>
            </a:r>
            <a:r>
              <a:rPr lang="es-MX" sz="2000" b="1" dirty="0">
                <a:solidFill>
                  <a:schemeClr val="tx2">
                    <a:lumMod val="50000"/>
                  </a:schemeClr>
                </a:solidFill>
              </a:rPr>
              <a:t>Pacto Internacional de Derechos Económicos, Sociales </a:t>
            </a:r>
            <a:r>
              <a:rPr lang="es-MX" sz="2000" b="1" dirty="0" smtClean="0">
                <a:solidFill>
                  <a:schemeClr val="tx2">
                    <a:lumMod val="50000"/>
                  </a:schemeClr>
                </a:solidFill>
              </a:rPr>
              <a:t>y Culturales</a:t>
            </a:r>
            <a:r>
              <a:rPr lang="es-MX" sz="2000" b="1" dirty="0">
                <a:solidFill>
                  <a:schemeClr val="tx2">
                    <a:lumMod val="50000"/>
                  </a:schemeClr>
                </a:solidFill>
              </a:rPr>
              <a:t>, 1966</a:t>
            </a:r>
          </a:p>
          <a:p>
            <a:pPr marL="400050" lvl="1" indent="0">
              <a:buNone/>
            </a:pPr>
            <a:r>
              <a:rPr lang="es-MX" sz="1400" dirty="0">
                <a:solidFill>
                  <a:schemeClr val="tx2">
                    <a:lumMod val="50000"/>
                  </a:schemeClr>
                </a:solidFill>
              </a:rPr>
              <a:t>– Art. 11. 1. ... derecho de toda persona a un nivel de vida adecuado para sí y su familia, incluso alimentación, vestido y vivienda </a:t>
            </a:r>
          </a:p>
          <a:p>
            <a:r>
              <a:rPr lang="es-MX" sz="2000" b="1" dirty="0">
                <a:solidFill>
                  <a:schemeClr val="tx2">
                    <a:lumMod val="50000"/>
                  </a:schemeClr>
                </a:solidFill>
              </a:rPr>
              <a:t>Convención sobre los Derechos del Niño (art. 24(2)(h))</a:t>
            </a:r>
          </a:p>
          <a:p>
            <a:pPr marL="400050" lvl="1" indent="0">
              <a:buNone/>
            </a:pPr>
            <a:r>
              <a:rPr lang="es-MX" sz="1400" dirty="0">
                <a:solidFill>
                  <a:schemeClr val="tx2">
                    <a:lumMod val="50000"/>
                  </a:schemeClr>
                </a:solidFill>
              </a:rPr>
              <a:t>Convención sobre la Eliminación de todas las formas de </a:t>
            </a:r>
            <a:r>
              <a:rPr lang="es-MX" sz="1400" dirty="0" smtClean="0">
                <a:solidFill>
                  <a:schemeClr val="tx2">
                    <a:lumMod val="50000"/>
                  </a:schemeClr>
                </a:solidFill>
                <a:cs typeface="+mn-cs"/>
              </a:rPr>
              <a:t>Discriminación </a:t>
            </a:r>
            <a:r>
              <a:rPr lang="es-MX" sz="1400" dirty="0">
                <a:solidFill>
                  <a:schemeClr val="tx2">
                    <a:lumMod val="50000"/>
                  </a:schemeClr>
                </a:solidFill>
                <a:cs typeface="+mn-cs"/>
              </a:rPr>
              <a:t>contra la Mujer (art. 14(2)(h))</a:t>
            </a:r>
          </a:p>
          <a:p>
            <a:r>
              <a:rPr lang="es-MX" sz="2000" b="1" dirty="0" smtClean="0">
                <a:solidFill>
                  <a:schemeClr val="tx2">
                    <a:lumMod val="50000"/>
                  </a:schemeClr>
                </a:solidFill>
              </a:rPr>
              <a:t>Convención </a:t>
            </a:r>
            <a:r>
              <a:rPr lang="es-MX" sz="2000" b="1" dirty="0">
                <a:solidFill>
                  <a:schemeClr val="tx2">
                    <a:lumMod val="50000"/>
                  </a:schemeClr>
                </a:solidFill>
              </a:rPr>
              <a:t>sobre los Derechos de las Personas con </a:t>
            </a:r>
            <a:r>
              <a:rPr lang="es-MX" sz="2000" b="1" dirty="0" smtClean="0">
                <a:solidFill>
                  <a:schemeClr val="tx2">
                    <a:lumMod val="50000"/>
                  </a:schemeClr>
                </a:solidFill>
              </a:rPr>
              <a:t>Discapacidad</a:t>
            </a:r>
            <a:r>
              <a:rPr lang="es-MX" sz="2000" dirty="0" smtClean="0">
                <a:solidFill>
                  <a:schemeClr val="tx2">
                    <a:lumMod val="50000"/>
                  </a:schemeClr>
                </a:solidFill>
              </a:rPr>
              <a:t> </a:t>
            </a:r>
            <a:r>
              <a:rPr lang="es-MX" sz="2000" dirty="0">
                <a:solidFill>
                  <a:schemeClr val="tx2">
                    <a:lumMod val="50000"/>
                  </a:schemeClr>
                </a:solidFill>
              </a:rPr>
              <a:t>(art. 18 (2)(a))</a:t>
            </a:r>
          </a:p>
          <a:p>
            <a:r>
              <a:rPr lang="es-MX" sz="2000" dirty="0" smtClean="0">
                <a:solidFill>
                  <a:schemeClr val="tx2">
                    <a:lumMod val="50000"/>
                  </a:schemeClr>
                </a:solidFill>
              </a:rPr>
              <a:t>Observación </a:t>
            </a:r>
            <a:r>
              <a:rPr lang="es-MX" sz="2000" dirty="0">
                <a:solidFill>
                  <a:schemeClr val="tx2">
                    <a:lumMod val="50000"/>
                  </a:schemeClr>
                </a:solidFill>
              </a:rPr>
              <a:t>General n. 15 del Comité DESC, 2002</a:t>
            </a:r>
          </a:p>
          <a:p>
            <a:r>
              <a:rPr lang="es-MX" sz="2000" b="1" dirty="0" smtClean="0">
                <a:solidFill>
                  <a:schemeClr val="tx2">
                    <a:lumMod val="50000"/>
                  </a:schemeClr>
                </a:solidFill>
              </a:rPr>
              <a:t>Asamblea </a:t>
            </a:r>
            <a:r>
              <a:rPr lang="es-MX" sz="2000" b="1" dirty="0">
                <a:solidFill>
                  <a:schemeClr val="tx2">
                    <a:lumMod val="50000"/>
                  </a:schemeClr>
                </a:solidFill>
              </a:rPr>
              <a:t>General de la ONU, 2010 (64/292) </a:t>
            </a:r>
            <a:r>
              <a:rPr lang="es-MX" sz="2000" dirty="0">
                <a:solidFill>
                  <a:schemeClr val="tx2">
                    <a:lumMod val="50000"/>
                  </a:schemeClr>
                </a:solidFill>
              </a:rPr>
              <a:t>y el</a:t>
            </a:r>
          </a:p>
          <a:p>
            <a:r>
              <a:rPr lang="es-MX" sz="2000" dirty="0">
                <a:solidFill>
                  <a:schemeClr val="tx2">
                    <a:lumMod val="50000"/>
                  </a:schemeClr>
                </a:solidFill>
              </a:rPr>
              <a:t>Consejo de Derechos Humanos, 2010 (15/9)</a:t>
            </a:r>
          </a:p>
          <a:p>
            <a:r>
              <a:rPr lang="es-MX" sz="2000" b="1" dirty="0" smtClean="0">
                <a:solidFill>
                  <a:schemeClr val="tx2">
                    <a:lumMod val="50000"/>
                  </a:schemeClr>
                </a:solidFill>
              </a:rPr>
              <a:t>Asamblea </a:t>
            </a:r>
            <a:r>
              <a:rPr lang="es-MX" sz="2000" b="1" dirty="0">
                <a:solidFill>
                  <a:schemeClr val="tx2">
                    <a:lumMod val="50000"/>
                  </a:schemeClr>
                </a:solidFill>
              </a:rPr>
              <a:t>General de la </a:t>
            </a:r>
            <a:r>
              <a:rPr lang="es-MX" sz="2000" b="1" dirty="0" smtClean="0">
                <a:solidFill>
                  <a:schemeClr val="tx2">
                    <a:lumMod val="50000"/>
                  </a:schemeClr>
                </a:solidFill>
              </a:rPr>
              <a:t>ONU,2015</a:t>
            </a:r>
            <a:endParaRPr lang="es-MX" sz="2000" b="1" dirty="0">
              <a:solidFill>
                <a:schemeClr val="tx2">
                  <a:lumMod val="50000"/>
                </a:schemeClr>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6982690" y="1876301"/>
            <a:ext cx="2193190" cy="146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511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r>
            <a:br>
              <a:rPr lang="es-MX" dirty="0" smtClean="0"/>
            </a:br>
            <a:endParaRPr lang="es-MX" dirty="0"/>
          </a:p>
        </p:txBody>
      </p:sp>
      <p:sp>
        <p:nvSpPr>
          <p:cNvPr id="4" name="3 Marcador de texto"/>
          <p:cNvSpPr>
            <a:spLocks noGrp="1"/>
          </p:cNvSpPr>
          <p:nvPr>
            <p:ph type="body" sz="quarter" idx="3"/>
          </p:nvPr>
        </p:nvSpPr>
        <p:spPr>
          <a:xfrm>
            <a:off x="4645025" y="855023"/>
            <a:ext cx="4041775" cy="745177"/>
          </a:xfrm>
          <a:solidFill>
            <a:schemeClr val="accent3"/>
          </a:solidFill>
        </p:spPr>
        <p:txBody>
          <a:bodyPr/>
          <a:lstStyle/>
          <a:p>
            <a:r>
              <a:rPr lang="es-MX" sz="2000" b="1" dirty="0">
                <a:solidFill>
                  <a:schemeClr val="bg1"/>
                </a:solidFill>
              </a:rPr>
              <a:t>El derecho humano al </a:t>
            </a:r>
          </a:p>
          <a:p>
            <a:r>
              <a:rPr lang="es-MX" sz="2000" b="1" dirty="0">
                <a:solidFill>
                  <a:schemeClr val="bg1"/>
                </a:solidFill>
              </a:rPr>
              <a:t>saneamiento garantiza </a:t>
            </a:r>
          </a:p>
        </p:txBody>
      </p:sp>
      <p:sp>
        <p:nvSpPr>
          <p:cNvPr id="5" name="4 Marcador de contenido"/>
          <p:cNvSpPr>
            <a:spLocks noGrp="1"/>
          </p:cNvSpPr>
          <p:nvPr>
            <p:ph sz="quarter" idx="13"/>
          </p:nvPr>
        </p:nvSpPr>
        <p:spPr>
          <a:xfrm>
            <a:off x="154379" y="1745673"/>
            <a:ext cx="4343009" cy="4108862"/>
          </a:xfrm>
        </p:spPr>
        <p:txBody>
          <a:bodyPr/>
          <a:lstStyle/>
          <a:p>
            <a:pPr marL="0" indent="0">
              <a:buNone/>
            </a:pPr>
            <a:r>
              <a:rPr lang="es-MX" sz="2300" dirty="0" smtClean="0"/>
              <a:t>a </a:t>
            </a:r>
            <a:r>
              <a:rPr lang="es-MX" sz="2300" dirty="0"/>
              <a:t>todas las personas sin </a:t>
            </a:r>
          </a:p>
          <a:p>
            <a:pPr marL="0" indent="0">
              <a:buNone/>
            </a:pPr>
            <a:r>
              <a:rPr lang="es-MX" sz="2300" dirty="0"/>
              <a:t>discriminación</a:t>
            </a:r>
          </a:p>
          <a:p>
            <a:pPr marL="0" indent="0">
              <a:buNone/>
            </a:pPr>
            <a:r>
              <a:rPr lang="es-MX" sz="2300" dirty="0" smtClean="0"/>
              <a:t>agua </a:t>
            </a:r>
            <a:r>
              <a:rPr lang="es-MX" sz="2300" dirty="0"/>
              <a:t>para los usos </a:t>
            </a:r>
          </a:p>
          <a:p>
            <a:pPr marL="0" indent="0">
              <a:buNone/>
            </a:pPr>
            <a:r>
              <a:rPr lang="es-MX" sz="2300" dirty="0"/>
              <a:t>personales y domésticos </a:t>
            </a:r>
            <a:r>
              <a:rPr lang="es-MX" sz="2300" dirty="0" smtClean="0"/>
              <a:t>en</a:t>
            </a:r>
            <a:endParaRPr lang="es-MX" sz="2300" dirty="0"/>
          </a:p>
          <a:p>
            <a:r>
              <a:rPr lang="es-MX" sz="2300" dirty="0" smtClean="0"/>
              <a:t>cantidad suficiente</a:t>
            </a:r>
          </a:p>
          <a:p>
            <a:r>
              <a:rPr lang="es-MX" sz="2300" dirty="0" smtClean="0"/>
              <a:t> segura,</a:t>
            </a:r>
          </a:p>
          <a:p>
            <a:r>
              <a:rPr lang="es-MX" sz="2300" dirty="0" smtClean="0"/>
              <a:t>aceptable</a:t>
            </a:r>
            <a:r>
              <a:rPr lang="es-MX" sz="2300" dirty="0"/>
              <a:t>, </a:t>
            </a:r>
          </a:p>
          <a:p>
            <a:r>
              <a:rPr lang="es-MX" sz="2300" dirty="0" smtClean="0"/>
              <a:t>accesible </a:t>
            </a:r>
            <a:r>
              <a:rPr lang="es-MX" sz="2300" dirty="0"/>
              <a:t>cultural y </a:t>
            </a:r>
            <a:endParaRPr lang="es-MX" sz="2300" dirty="0" smtClean="0"/>
          </a:p>
          <a:p>
            <a:r>
              <a:rPr lang="es-MX" sz="2300" dirty="0" smtClean="0"/>
              <a:t>económicamente</a:t>
            </a:r>
            <a:endParaRPr lang="es-MX" sz="2300" dirty="0"/>
          </a:p>
        </p:txBody>
      </p:sp>
      <p:sp>
        <p:nvSpPr>
          <p:cNvPr id="6" name="5 Marcador de contenido"/>
          <p:cNvSpPr>
            <a:spLocks noGrp="1"/>
          </p:cNvSpPr>
          <p:nvPr>
            <p:ph sz="quarter" idx="14"/>
          </p:nvPr>
        </p:nvSpPr>
        <p:spPr>
          <a:xfrm>
            <a:off x="4393870" y="1640774"/>
            <a:ext cx="4750130" cy="4783777"/>
          </a:xfrm>
        </p:spPr>
        <p:txBody>
          <a:bodyPr/>
          <a:lstStyle/>
          <a:p>
            <a:pPr marL="0" indent="0">
              <a:buNone/>
            </a:pPr>
            <a:r>
              <a:rPr lang="es-MX" sz="2300" dirty="0"/>
              <a:t>a todas las personas sin </a:t>
            </a:r>
          </a:p>
          <a:p>
            <a:pPr marL="0" indent="0">
              <a:buNone/>
            </a:pPr>
            <a:r>
              <a:rPr lang="es-MX" sz="2300" dirty="0"/>
              <a:t>discriminación</a:t>
            </a:r>
          </a:p>
          <a:p>
            <a:pPr marL="0" indent="0">
              <a:buNone/>
            </a:pPr>
            <a:r>
              <a:rPr lang="es-MX" sz="2300" dirty="0" smtClean="0"/>
              <a:t>soluciones física</a:t>
            </a:r>
          </a:p>
          <a:p>
            <a:r>
              <a:rPr lang="es-MX" sz="2300" dirty="0" smtClean="0"/>
              <a:t> </a:t>
            </a:r>
            <a:r>
              <a:rPr lang="es-MX" sz="2300" dirty="0"/>
              <a:t>en todas las esferas de vida, </a:t>
            </a:r>
          </a:p>
          <a:p>
            <a:pPr marL="0" indent="0">
              <a:buNone/>
            </a:pPr>
            <a:r>
              <a:rPr lang="es-MX" sz="2300" dirty="0"/>
              <a:t> </a:t>
            </a:r>
            <a:r>
              <a:rPr lang="es-MX" sz="2300" dirty="0" smtClean="0"/>
              <a:t>    de </a:t>
            </a:r>
            <a:r>
              <a:rPr lang="es-MX" sz="2300" dirty="0"/>
              <a:t>forma </a:t>
            </a:r>
            <a:r>
              <a:rPr lang="es-MX" sz="2300" dirty="0" smtClean="0"/>
              <a:t>segura,</a:t>
            </a:r>
          </a:p>
          <a:p>
            <a:r>
              <a:rPr lang="es-MX" sz="2300" dirty="0" smtClean="0"/>
              <a:t>higiénica</a:t>
            </a:r>
            <a:r>
              <a:rPr lang="es-MX" sz="2300" dirty="0"/>
              <a:t>, </a:t>
            </a:r>
          </a:p>
          <a:p>
            <a:r>
              <a:rPr lang="es-MX" sz="2300" dirty="0" smtClean="0"/>
              <a:t>social </a:t>
            </a:r>
            <a:r>
              <a:rPr lang="es-MX" sz="2300" dirty="0"/>
              <a:t>e culturalmente </a:t>
            </a:r>
          </a:p>
          <a:p>
            <a:pPr marL="0" indent="0">
              <a:buNone/>
            </a:pPr>
            <a:r>
              <a:rPr lang="es-MX" sz="2300" dirty="0"/>
              <a:t> </a:t>
            </a:r>
            <a:r>
              <a:rPr lang="es-MX" sz="2300" dirty="0" smtClean="0"/>
              <a:t>    aceptable</a:t>
            </a:r>
            <a:r>
              <a:rPr lang="es-MX" sz="2300" dirty="0"/>
              <a:t>, </a:t>
            </a:r>
          </a:p>
          <a:p>
            <a:r>
              <a:rPr lang="es-MX" sz="2300" dirty="0" smtClean="0"/>
              <a:t>promoviendo </a:t>
            </a:r>
            <a:r>
              <a:rPr lang="es-MX" sz="2300" dirty="0"/>
              <a:t>la privacidad y la </a:t>
            </a:r>
            <a:r>
              <a:rPr lang="es-MX" sz="2300" dirty="0" smtClean="0"/>
              <a:t>dignidad</a:t>
            </a:r>
          </a:p>
          <a:p>
            <a:r>
              <a:rPr lang="es-MX" sz="2300" dirty="0"/>
              <a:t>e</a:t>
            </a:r>
            <a:r>
              <a:rPr lang="es-MX" sz="2300" dirty="0" smtClean="0"/>
              <a:t>conómicamente </a:t>
            </a:r>
            <a:r>
              <a:rPr lang="es-MX" sz="2300" dirty="0"/>
              <a:t>accesibles</a:t>
            </a:r>
          </a:p>
        </p:txBody>
      </p:sp>
      <p:sp>
        <p:nvSpPr>
          <p:cNvPr id="10" name="2 Marcador de texto"/>
          <p:cNvSpPr>
            <a:spLocks noGrp="1"/>
          </p:cNvSpPr>
          <p:nvPr>
            <p:ph type="body" idx="1"/>
          </p:nvPr>
        </p:nvSpPr>
        <p:spPr>
          <a:xfrm>
            <a:off x="154379" y="855023"/>
            <a:ext cx="4040188" cy="745177"/>
          </a:xfrm>
          <a:solidFill>
            <a:srgbClr val="00B0F0"/>
          </a:solidFill>
        </p:spPr>
        <p:txBody>
          <a:bodyPr/>
          <a:lstStyle/>
          <a:p>
            <a:r>
              <a:rPr lang="es-MX" sz="2000" b="1" dirty="0">
                <a:solidFill>
                  <a:schemeClr val="bg1"/>
                </a:solidFill>
              </a:rPr>
              <a:t>El derecho humano </a:t>
            </a:r>
          </a:p>
          <a:p>
            <a:r>
              <a:rPr lang="es-MX" sz="2000" b="1" dirty="0">
                <a:solidFill>
                  <a:schemeClr val="bg1"/>
                </a:solidFill>
              </a:rPr>
              <a:t>al agua garantiza </a:t>
            </a:r>
          </a:p>
        </p:txBody>
      </p:sp>
      <p:pic>
        <p:nvPicPr>
          <p:cNvPr id="11" name="10 Imagen" descr="https://t3.kn3.net/taringa/6/6/A/5/C/B/PancracioBaneado/226.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7864" y="5943229"/>
            <a:ext cx="990600" cy="742950"/>
          </a:xfrm>
          <a:prstGeom prst="rect">
            <a:avLst/>
          </a:prstGeom>
          <a:noFill/>
          <a:ln>
            <a:noFill/>
          </a:ln>
        </p:spPr>
      </p:pic>
    </p:spTree>
    <p:extLst>
      <p:ext uri="{BB962C8B-B14F-4D97-AF65-F5344CB8AC3E}">
        <p14:creationId xmlns:p14="http://schemas.microsoft.com/office/powerpoint/2010/main" val="1854925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52031" y="93023"/>
            <a:ext cx="3481781" cy="646331"/>
          </a:xfrm>
          <a:prstGeom prst="rect">
            <a:avLst/>
          </a:prstGeom>
          <a:noFill/>
        </p:spPr>
        <p:txBody>
          <a:bodyPr wrap="none" rtlCol="0">
            <a:spAutoFit/>
          </a:bodyPr>
          <a:lstStyle/>
          <a:p>
            <a:pPr algn="ctr"/>
            <a:r>
              <a:rPr lang="es-ES_tradnl" sz="3600" cap="small" dirty="0" smtClean="0">
                <a:solidFill>
                  <a:srgbClr val="439ECA"/>
                </a:solidFill>
              </a:rPr>
              <a:t>El agua en México</a:t>
            </a:r>
          </a:p>
        </p:txBody>
      </p:sp>
      <p:sp>
        <p:nvSpPr>
          <p:cNvPr id="5" name="CuadroTexto 4"/>
          <p:cNvSpPr txBox="1"/>
          <p:nvPr/>
        </p:nvSpPr>
        <p:spPr>
          <a:xfrm>
            <a:off x="326021" y="894070"/>
            <a:ext cx="1866899" cy="5416868"/>
          </a:xfrm>
          <a:prstGeom prst="rect">
            <a:avLst/>
          </a:prstGeom>
          <a:noFill/>
        </p:spPr>
        <p:txBody>
          <a:bodyPr wrap="square" rtlCol="0">
            <a:spAutoFit/>
          </a:bodyPr>
          <a:lstStyle/>
          <a:p>
            <a:pPr algn="just"/>
            <a:r>
              <a:rPr lang="es-ES_tradnl" sz="800" b="1" cap="small" dirty="0" smtClean="0"/>
              <a:t>Constitución Política de los Estados Unidos Mexicanos (CPEUM)</a:t>
            </a:r>
            <a:endParaRPr lang="es-ES_tradnl" sz="800" cap="small" dirty="0" smtClean="0"/>
          </a:p>
          <a:p>
            <a:pPr algn="just"/>
            <a:r>
              <a:rPr lang="es-ES_tradnl" sz="800" cap="small" dirty="0" smtClean="0"/>
              <a:t>Artículo 4</a:t>
            </a:r>
          </a:p>
          <a:p>
            <a:pPr algn="just"/>
            <a:r>
              <a:rPr lang="es-ES_tradnl" sz="1000" cap="small" dirty="0" smtClean="0"/>
              <a:t>“ </a:t>
            </a:r>
            <a:r>
              <a:rPr lang="es-ES_tradnl" sz="1000" i="1" cap="small" dirty="0" smtClean="0"/>
              <a:t>… </a:t>
            </a:r>
            <a:r>
              <a:rPr lang="es-ES_tradnl" sz="1000" b="1" i="1" cap="small" dirty="0" smtClean="0">
                <a:solidFill>
                  <a:srgbClr val="FF0000"/>
                </a:solidFill>
              </a:rPr>
              <a:t>Toda persona tiene derecho al acceso, disposición y saneamiento de agua para consumo personal y doméstico en forma suficiente, salubre, aceptable y asequible</a:t>
            </a:r>
            <a:r>
              <a:rPr lang="es-ES_tradnl" sz="1000" b="1" i="1" cap="small" dirty="0" smtClean="0"/>
              <a:t>.</a:t>
            </a:r>
            <a:r>
              <a:rPr lang="es-ES_tradnl" sz="1000" i="1" cap="small" dirty="0" smtClean="0"/>
              <a:t> El Estado garantizará este derecho y la ley definirá las bases, apoyos y modalidades para el acceso y uso equitativo y sustentable de los recursos hídricos, estableciendo la participación de la Federación, las entidades federativas y los municipios, así como la participación de la ciudadanía para la consecución de dichos fines</a:t>
            </a:r>
            <a:r>
              <a:rPr lang="es-ES_tradnl" sz="1000" cap="small" dirty="0" smtClean="0"/>
              <a:t>”.</a:t>
            </a:r>
            <a:endParaRPr lang="es-ES_tradnl" sz="800" cap="small" dirty="0" smtClean="0"/>
          </a:p>
          <a:p>
            <a:pPr algn="just"/>
            <a:r>
              <a:rPr lang="es-ES_tradnl" sz="1000" b="1" i="1" cap="small" dirty="0"/>
              <a:t>Artículo 115</a:t>
            </a:r>
          </a:p>
          <a:p>
            <a:pPr algn="just"/>
            <a:r>
              <a:rPr lang="es-ES_tradnl" sz="1000" b="1" i="1" cap="small" dirty="0"/>
              <a:t>Fracción III “III. Los </a:t>
            </a:r>
            <a:r>
              <a:rPr lang="es-ES_tradnl" sz="1000" b="1" i="1" cap="small" dirty="0">
                <a:solidFill>
                  <a:srgbClr val="FF0000"/>
                </a:solidFill>
              </a:rPr>
              <a:t>Municipios tendrán a su cargo las funciones y servicios públicos siguientes</a:t>
            </a:r>
            <a:r>
              <a:rPr lang="es-ES_tradnl" sz="1200" b="1" i="1" cap="small" dirty="0" smtClean="0">
                <a:solidFill>
                  <a:srgbClr val="FF0000"/>
                </a:solidFill>
              </a:rPr>
              <a:t>:</a:t>
            </a:r>
          </a:p>
          <a:p>
            <a:pPr algn="just"/>
            <a:r>
              <a:rPr lang="es-ES_tradnl" sz="800" b="1" i="1" cap="small" dirty="0" smtClean="0">
                <a:solidFill>
                  <a:srgbClr val="FF0000"/>
                </a:solidFill>
              </a:rPr>
              <a:t>a) Agua potable, drenaje, alcantarillado, tratamiento y disposición de sus aguas residuales</a:t>
            </a:r>
            <a:r>
              <a:rPr lang="es-ES_tradnl" sz="800" b="1" cap="small" dirty="0" smtClean="0"/>
              <a:t>”.</a:t>
            </a:r>
          </a:p>
        </p:txBody>
      </p:sp>
      <p:sp>
        <p:nvSpPr>
          <p:cNvPr id="9" name="CuadroTexto 8"/>
          <p:cNvSpPr txBox="1"/>
          <p:nvPr/>
        </p:nvSpPr>
        <p:spPr>
          <a:xfrm>
            <a:off x="287923" y="416188"/>
            <a:ext cx="7924800" cy="369332"/>
          </a:xfrm>
          <a:prstGeom prst="rect">
            <a:avLst/>
          </a:prstGeom>
          <a:noFill/>
        </p:spPr>
        <p:txBody>
          <a:bodyPr wrap="square" rtlCol="0">
            <a:spAutoFit/>
          </a:bodyPr>
          <a:lstStyle/>
          <a:p>
            <a:r>
              <a:rPr lang="es-ES_tradnl" u="sng" cap="small" dirty="0" smtClean="0"/>
              <a:t>Ordenamiento jurídico e institucional</a:t>
            </a:r>
            <a:endParaRPr lang="es-ES_tradnl" sz="2800" cap="small" dirty="0" smtClean="0"/>
          </a:p>
        </p:txBody>
      </p:sp>
      <p:sp>
        <p:nvSpPr>
          <p:cNvPr id="7" name="Rectángulo 6"/>
          <p:cNvSpPr/>
          <p:nvPr/>
        </p:nvSpPr>
        <p:spPr>
          <a:xfrm>
            <a:off x="402220" y="894070"/>
            <a:ext cx="1714499" cy="5558639"/>
          </a:xfrm>
          <a:prstGeom prst="rect">
            <a:avLst/>
          </a:prstGeom>
          <a:noFill/>
          <a:ln w="28575" cmpd="sng">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8" name="Rectángulo 7"/>
          <p:cNvSpPr/>
          <p:nvPr/>
        </p:nvSpPr>
        <p:spPr>
          <a:xfrm>
            <a:off x="347244" y="6282154"/>
            <a:ext cx="1676400" cy="387478"/>
          </a:xfrm>
          <a:prstGeom prst="rect">
            <a:avLst/>
          </a:prstGeom>
          <a:solidFill>
            <a:schemeClr val="accent6"/>
          </a:solidFill>
          <a:ln w="28575" cmpd="sng">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1" name="CuadroTexto 10"/>
          <p:cNvSpPr txBox="1"/>
          <p:nvPr/>
        </p:nvSpPr>
        <p:spPr>
          <a:xfrm>
            <a:off x="326022" y="6282154"/>
            <a:ext cx="1697622" cy="338554"/>
          </a:xfrm>
          <a:prstGeom prst="rect">
            <a:avLst/>
          </a:prstGeom>
          <a:noFill/>
        </p:spPr>
        <p:txBody>
          <a:bodyPr wrap="square" rtlCol="0">
            <a:spAutoFit/>
          </a:bodyPr>
          <a:lstStyle/>
          <a:p>
            <a:pPr algn="ctr"/>
            <a:r>
              <a:rPr lang="es-ES_tradnl" sz="800" b="1" cap="small" dirty="0" smtClean="0"/>
              <a:t>Suprema Corte de Justicia de la Nación (SCJN)</a:t>
            </a:r>
            <a:endParaRPr lang="es-ES_tradnl" sz="800" cap="small" dirty="0" smtClean="0"/>
          </a:p>
        </p:txBody>
      </p:sp>
      <p:sp>
        <p:nvSpPr>
          <p:cNvPr id="12" name="CuadroTexto 11"/>
          <p:cNvSpPr txBox="1"/>
          <p:nvPr/>
        </p:nvSpPr>
        <p:spPr>
          <a:xfrm rot="16200000">
            <a:off x="-1731378" y="3297823"/>
            <a:ext cx="3733800" cy="338554"/>
          </a:xfrm>
          <a:prstGeom prst="rect">
            <a:avLst/>
          </a:prstGeom>
          <a:noFill/>
        </p:spPr>
        <p:txBody>
          <a:bodyPr wrap="square" rtlCol="0">
            <a:spAutoFit/>
          </a:bodyPr>
          <a:lstStyle/>
          <a:p>
            <a:pPr algn="ctr"/>
            <a:r>
              <a:rPr lang="es-ES_tradnl" sz="1600" cap="small" dirty="0" smtClean="0"/>
              <a:t>Nacional</a:t>
            </a:r>
          </a:p>
        </p:txBody>
      </p:sp>
      <p:sp>
        <p:nvSpPr>
          <p:cNvPr id="13" name="CuadroTexto 12"/>
          <p:cNvSpPr txBox="1"/>
          <p:nvPr/>
        </p:nvSpPr>
        <p:spPr>
          <a:xfrm>
            <a:off x="2362200" y="1137567"/>
            <a:ext cx="1676400" cy="3293210"/>
          </a:xfrm>
          <a:prstGeom prst="rect">
            <a:avLst/>
          </a:prstGeom>
          <a:noFill/>
        </p:spPr>
        <p:txBody>
          <a:bodyPr wrap="square" rtlCol="0">
            <a:spAutoFit/>
          </a:bodyPr>
          <a:lstStyle/>
          <a:p>
            <a:pPr algn="just"/>
            <a:r>
              <a:rPr lang="es-ES_tradnl" sz="800" b="1" cap="small" dirty="0" smtClean="0"/>
              <a:t>LEYES Y ORDENAMIENTOS JURÍDICOS FEDERALES</a:t>
            </a:r>
          </a:p>
          <a:p>
            <a:pPr algn="just"/>
            <a:endParaRPr lang="es-ES_tradnl" sz="800" b="1" cap="small" dirty="0" smtClean="0"/>
          </a:p>
          <a:p>
            <a:pPr algn="just"/>
            <a:r>
              <a:rPr lang="es-ES_tradnl" sz="800" cap="small" dirty="0" smtClean="0"/>
              <a:t>Ley de aguas Nacionales y su Reglamento (LAN).</a:t>
            </a:r>
          </a:p>
          <a:p>
            <a:pPr algn="just"/>
            <a:endParaRPr lang="es-ES_tradnl" sz="800" cap="small" dirty="0" smtClean="0"/>
          </a:p>
          <a:p>
            <a:pPr algn="just"/>
            <a:r>
              <a:rPr lang="es-ES_tradnl" sz="800" cap="small" dirty="0" smtClean="0"/>
              <a:t>Ley General del Equilibrio Ecológico y la Protección al Ambiente (LGEEPA).</a:t>
            </a:r>
          </a:p>
          <a:p>
            <a:pPr algn="just"/>
            <a:endParaRPr lang="es-ES_tradnl" sz="800" cap="small" dirty="0" smtClean="0"/>
          </a:p>
          <a:p>
            <a:pPr algn="just"/>
            <a:r>
              <a:rPr lang="es-ES_tradnl" sz="800" cap="small" dirty="0" smtClean="0"/>
              <a:t>Código Penal Federal.</a:t>
            </a:r>
          </a:p>
          <a:p>
            <a:pPr algn="just"/>
            <a:endParaRPr lang="es-ES_tradnl" sz="800" cap="small" dirty="0" smtClean="0"/>
          </a:p>
          <a:p>
            <a:pPr algn="just"/>
            <a:r>
              <a:rPr lang="es-ES_tradnl" sz="800" b="1" cap="small" dirty="0" smtClean="0"/>
              <a:t>NORMAS</a:t>
            </a:r>
          </a:p>
          <a:p>
            <a:pPr algn="just"/>
            <a:endParaRPr lang="es-ES_tradnl" sz="800" cap="small" dirty="0" smtClean="0"/>
          </a:p>
          <a:p>
            <a:pPr algn="just"/>
            <a:r>
              <a:rPr lang="es-ES_tradnl" sz="800" cap="small" dirty="0" smtClean="0"/>
              <a:t>NOM</a:t>
            </a:r>
            <a:r>
              <a:rPr lang="es-ES_tradnl" sz="800" cap="small" dirty="0" err="1" smtClean="0"/>
              <a:t>—</a:t>
            </a:r>
            <a:r>
              <a:rPr lang="es-ES_tradnl" sz="800" cap="small" dirty="0" smtClean="0"/>
              <a:t>127-SSA1-1994 Salud ambiental. A</a:t>
            </a:r>
            <a:r>
              <a:rPr lang="es-ES_tradnl" sz="800" cap="small" dirty="0" err="1" smtClean="0"/>
              <a:t>gua</a:t>
            </a:r>
            <a:r>
              <a:rPr lang="es-ES_tradnl" sz="800" cap="small" dirty="0" smtClean="0"/>
              <a:t> para uso y consumo humano </a:t>
            </a:r>
            <a:r>
              <a:rPr lang="es-ES_tradnl" sz="800" cap="small" dirty="0" err="1" smtClean="0"/>
              <a:t>–</a:t>
            </a:r>
            <a:r>
              <a:rPr lang="es-ES_tradnl" sz="800" cap="small" dirty="0" smtClean="0"/>
              <a:t> límites permisibles de calidad y tratamientos a que debe someterse el agua para su potabilización.</a:t>
            </a:r>
          </a:p>
          <a:p>
            <a:pPr algn="just"/>
            <a:endParaRPr lang="es-ES_tradnl" sz="800" cap="small" dirty="0" smtClean="0"/>
          </a:p>
          <a:p>
            <a:pPr algn="just"/>
            <a:r>
              <a:rPr lang="es-ES_tradnl" sz="800" cap="small" dirty="0" smtClean="0"/>
              <a:t>NOM-179-SSA1-1998 Vigilancia y evaluación del control de calidad del agua para uso y consumo humano, distribuido por sistemas de abastecimiento público.</a:t>
            </a:r>
          </a:p>
        </p:txBody>
      </p:sp>
      <p:sp>
        <p:nvSpPr>
          <p:cNvPr id="14" name="Rectángulo 13"/>
          <p:cNvSpPr/>
          <p:nvPr/>
        </p:nvSpPr>
        <p:spPr>
          <a:xfrm>
            <a:off x="2257412" y="1082070"/>
            <a:ext cx="1676400" cy="4409420"/>
          </a:xfrm>
          <a:prstGeom prst="rect">
            <a:avLst/>
          </a:prstGeom>
          <a:noFill/>
          <a:ln w="28575" cmpd="sng">
            <a:solidFill>
              <a:schemeClr val="accent5"/>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5" name="Rectángulo 14"/>
          <p:cNvSpPr/>
          <p:nvPr/>
        </p:nvSpPr>
        <p:spPr>
          <a:xfrm>
            <a:off x="2362200" y="5781020"/>
            <a:ext cx="1676400" cy="695980"/>
          </a:xfrm>
          <a:prstGeom prst="rect">
            <a:avLst/>
          </a:prstGeom>
          <a:solidFill>
            <a:schemeClr val="accent5"/>
          </a:solidFill>
          <a:ln w="28575" cmpd="sng">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6" name="CuadroTexto 15"/>
          <p:cNvSpPr txBox="1"/>
          <p:nvPr/>
        </p:nvSpPr>
        <p:spPr>
          <a:xfrm>
            <a:off x="2362200" y="5769114"/>
            <a:ext cx="1676400" cy="584776"/>
          </a:xfrm>
          <a:prstGeom prst="rect">
            <a:avLst/>
          </a:prstGeom>
          <a:noFill/>
        </p:spPr>
        <p:txBody>
          <a:bodyPr wrap="square" rtlCol="0">
            <a:spAutoFit/>
          </a:bodyPr>
          <a:lstStyle/>
          <a:p>
            <a:pPr algn="ctr"/>
            <a:r>
              <a:rPr lang="es-ES_tradnl" sz="800" b="1" cap="small" dirty="0" smtClean="0"/>
              <a:t>Comisión Nacional del agua (CONAGUA), Secretaría de Medio Ambiente y Recursos Naturales (SEMARNAT)</a:t>
            </a:r>
            <a:endParaRPr lang="es-ES_tradnl" sz="800" cap="small" dirty="0" smtClean="0"/>
          </a:p>
        </p:txBody>
      </p:sp>
      <p:sp>
        <p:nvSpPr>
          <p:cNvPr id="17" name="CuadroTexto 16"/>
          <p:cNvSpPr txBox="1"/>
          <p:nvPr/>
        </p:nvSpPr>
        <p:spPr>
          <a:xfrm rot="16200000">
            <a:off x="326022" y="3297823"/>
            <a:ext cx="3733800" cy="338554"/>
          </a:xfrm>
          <a:prstGeom prst="rect">
            <a:avLst/>
          </a:prstGeom>
          <a:noFill/>
        </p:spPr>
        <p:txBody>
          <a:bodyPr wrap="square" rtlCol="0">
            <a:spAutoFit/>
          </a:bodyPr>
          <a:lstStyle/>
          <a:p>
            <a:pPr algn="ctr"/>
            <a:r>
              <a:rPr lang="es-ES_tradnl" sz="1600" cap="small" dirty="0" smtClean="0"/>
              <a:t>Federal</a:t>
            </a:r>
          </a:p>
        </p:txBody>
      </p:sp>
      <p:sp>
        <p:nvSpPr>
          <p:cNvPr id="18" name="CuadroTexto 17"/>
          <p:cNvSpPr txBox="1"/>
          <p:nvPr/>
        </p:nvSpPr>
        <p:spPr>
          <a:xfrm>
            <a:off x="4419600" y="1358090"/>
            <a:ext cx="1676400" cy="1692771"/>
          </a:xfrm>
          <a:prstGeom prst="rect">
            <a:avLst/>
          </a:prstGeom>
          <a:noFill/>
        </p:spPr>
        <p:txBody>
          <a:bodyPr wrap="square" rtlCol="0">
            <a:spAutoFit/>
          </a:bodyPr>
          <a:lstStyle/>
          <a:p>
            <a:pPr algn="just"/>
            <a:r>
              <a:rPr lang="es-ES_tradnl" sz="800" b="1" cap="small" dirty="0" smtClean="0"/>
              <a:t>LEYES ESTATALES</a:t>
            </a:r>
          </a:p>
          <a:p>
            <a:pPr algn="just"/>
            <a:endParaRPr lang="es-ES_tradnl" sz="800" b="1" cap="small" dirty="0" smtClean="0"/>
          </a:p>
          <a:p>
            <a:pPr algn="just"/>
            <a:r>
              <a:rPr lang="es-ES_tradnl" sz="800" b="1" cap="small" dirty="0" smtClean="0"/>
              <a:t>Ley del Agua del Estado de Morelos.</a:t>
            </a:r>
          </a:p>
          <a:p>
            <a:pPr algn="just"/>
            <a:endParaRPr lang="es-ES_tradnl" sz="800" b="1" cap="small" dirty="0" smtClean="0"/>
          </a:p>
          <a:p>
            <a:pPr algn="just"/>
            <a:r>
              <a:rPr lang="es-ES_tradnl" sz="800" b="1" cap="small" dirty="0" smtClean="0"/>
              <a:t>Ley de agua Potable y Alcantarillado del Estado de Oaxaca.</a:t>
            </a:r>
          </a:p>
          <a:p>
            <a:pPr algn="just"/>
            <a:endParaRPr lang="es-ES_tradnl" sz="800" b="1" cap="small" dirty="0" smtClean="0"/>
          </a:p>
          <a:p>
            <a:pPr algn="just"/>
            <a:r>
              <a:rPr lang="es-ES_tradnl" sz="800" b="1" cap="small" dirty="0" smtClean="0"/>
              <a:t>Ley de agua Potable y alcantarillado para el Estado de Sonora.</a:t>
            </a:r>
          </a:p>
          <a:p>
            <a:pPr algn="just"/>
            <a:endParaRPr lang="es-ES_tradnl" sz="800" b="1" cap="small" dirty="0" smtClean="0"/>
          </a:p>
          <a:p>
            <a:pPr algn="just"/>
            <a:endParaRPr lang="es-ES_tradnl" sz="800" b="1" cap="small" dirty="0" smtClean="0"/>
          </a:p>
          <a:p>
            <a:pPr algn="just"/>
            <a:r>
              <a:rPr lang="es-ES_tradnl" sz="800" b="1" cap="small" dirty="0" smtClean="0"/>
              <a:t>** Los estados pueden tener leyes de agua y/o de agua y saneamiento.</a:t>
            </a:r>
          </a:p>
        </p:txBody>
      </p:sp>
      <p:sp>
        <p:nvSpPr>
          <p:cNvPr id="19" name="Rectángulo 18"/>
          <p:cNvSpPr/>
          <p:nvPr/>
        </p:nvSpPr>
        <p:spPr>
          <a:xfrm>
            <a:off x="4419600" y="1371600"/>
            <a:ext cx="1676400" cy="4409420"/>
          </a:xfrm>
          <a:prstGeom prst="rect">
            <a:avLst/>
          </a:prstGeom>
          <a:noFill/>
          <a:ln w="28575" cmpd="sng">
            <a:solidFill>
              <a:schemeClr val="accent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b="1"/>
          </a:p>
        </p:txBody>
      </p:sp>
      <p:sp>
        <p:nvSpPr>
          <p:cNvPr id="20" name="Rectángulo 19"/>
          <p:cNvSpPr/>
          <p:nvPr/>
        </p:nvSpPr>
        <p:spPr>
          <a:xfrm>
            <a:off x="4419600" y="5791200"/>
            <a:ext cx="1676400" cy="695980"/>
          </a:xfrm>
          <a:prstGeom prst="rect">
            <a:avLst/>
          </a:prstGeom>
          <a:solidFill>
            <a:schemeClr val="accent3"/>
          </a:solidFill>
          <a:ln w="28575" cmpd="sng">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b="1"/>
          </a:p>
        </p:txBody>
      </p:sp>
      <p:sp>
        <p:nvSpPr>
          <p:cNvPr id="21" name="CuadroTexto 20"/>
          <p:cNvSpPr txBox="1"/>
          <p:nvPr/>
        </p:nvSpPr>
        <p:spPr>
          <a:xfrm>
            <a:off x="4419600" y="5867400"/>
            <a:ext cx="1676400" cy="338554"/>
          </a:xfrm>
          <a:prstGeom prst="rect">
            <a:avLst/>
          </a:prstGeom>
          <a:noFill/>
        </p:spPr>
        <p:txBody>
          <a:bodyPr wrap="square" rtlCol="0">
            <a:spAutoFit/>
          </a:bodyPr>
          <a:lstStyle/>
          <a:p>
            <a:pPr algn="ctr"/>
            <a:r>
              <a:rPr lang="es-ES_tradnl" sz="800" b="1" cap="small" dirty="0" smtClean="0"/>
              <a:t>Comisiones estatales de agua, secretarías del agua estatales.</a:t>
            </a:r>
          </a:p>
        </p:txBody>
      </p:sp>
      <p:sp>
        <p:nvSpPr>
          <p:cNvPr id="22" name="CuadroTexto 21"/>
          <p:cNvSpPr txBox="1"/>
          <p:nvPr/>
        </p:nvSpPr>
        <p:spPr>
          <a:xfrm rot="16200000">
            <a:off x="2383423" y="3297824"/>
            <a:ext cx="3733800" cy="338554"/>
          </a:xfrm>
          <a:prstGeom prst="rect">
            <a:avLst/>
          </a:prstGeom>
          <a:noFill/>
        </p:spPr>
        <p:txBody>
          <a:bodyPr wrap="square" rtlCol="0">
            <a:spAutoFit/>
          </a:bodyPr>
          <a:lstStyle/>
          <a:p>
            <a:pPr algn="ctr"/>
            <a:r>
              <a:rPr lang="es-ES_tradnl" sz="1600" b="1" cap="small" dirty="0" smtClean="0"/>
              <a:t>Estatal</a:t>
            </a:r>
          </a:p>
        </p:txBody>
      </p:sp>
      <p:sp>
        <p:nvSpPr>
          <p:cNvPr id="23" name="CuadroTexto 22"/>
          <p:cNvSpPr txBox="1"/>
          <p:nvPr/>
        </p:nvSpPr>
        <p:spPr>
          <a:xfrm>
            <a:off x="6434555" y="1484293"/>
            <a:ext cx="1676400" cy="954107"/>
          </a:xfrm>
          <a:prstGeom prst="rect">
            <a:avLst/>
          </a:prstGeom>
          <a:noFill/>
        </p:spPr>
        <p:txBody>
          <a:bodyPr wrap="square" rtlCol="0">
            <a:spAutoFit/>
          </a:bodyPr>
          <a:lstStyle/>
          <a:p>
            <a:pPr algn="just"/>
            <a:r>
              <a:rPr lang="es-ES_tradnl" sz="800" b="1" cap="small" dirty="0" smtClean="0"/>
              <a:t>Reglamentos municipales:, por ejemplo</a:t>
            </a:r>
          </a:p>
          <a:p>
            <a:pPr algn="just"/>
            <a:endParaRPr lang="es-ES_tradnl" sz="800" b="1" cap="small" dirty="0" smtClean="0"/>
          </a:p>
          <a:p>
            <a:pPr algn="just"/>
            <a:r>
              <a:rPr lang="es-ES_tradnl" sz="800" b="1" cap="small" dirty="0" smtClean="0"/>
              <a:t>Reglamento de los servicios de agua potable, alcantarillado y saneamiento para el municipio de León, Guanajuato.</a:t>
            </a:r>
          </a:p>
        </p:txBody>
      </p:sp>
      <p:sp>
        <p:nvSpPr>
          <p:cNvPr id="24" name="Rectángulo 23"/>
          <p:cNvSpPr/>
          <p:nvPr/>
        </p:nvSpPr>
        <p:spPr>
          <a:xfrm>
            <a:off x="6434555" y="1385109"/>
            <a:ext cx="1676400" cy="1274963"/>
          </a:xfrm>
          <a:prstGeom prst="rect">
            <a:avLst/>
          </a:prstGeom>
          <a:noFill/>
          <a:ln w="28575" cmpd="sng">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b="1"/>
          </a:p>
        </p:txBody>
      </p:sp>
      <p:sp>
        <p:nvSpPr>
          <p:cNvPr id="25" name="Rectángulo 24"/>
          <p:cNvSpPr/>
          <p:nvPr/>
        </p:nvSpPr>
        <p:spPr>
          <a:xfrm>
            <a:off x="6434555" y="2784172"/>
            <a:ext cx="1676400" cy="492428"/>
          </a:xfrm>
          <a:prstGeom prst="rect">
            <a:avLst/>
          </a:prstGeom>
          <a:solidFill>
            <a:schemeClr val="accent2"/>
          </a:solidFill>
          <a:ln w="28575" cmpd="sng">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b="1"/>
          </a:p>
        </p:txBody>
      </p:sp>
      <p:sp>
        <p:nvSpPr>
          <p:cNvPr id="26" name="CuadroTexto 25"/>
          <p:cNvSpPr txBox="1"/>
          <p:nvPr/>
        </p:nvSpPr>
        <p:spPr>
          <a:xfrm>
            <a:off x="6434555" y="2948226"/>
            <a:ext cx="1676400" cy="338554"/>
          </a:xfrm>
          <a:prstGeom prst="rect">
            <a:avLst/>
          </a:prstGeom>
          <a:noFill/>
        </p:spPr>
        <p:txBody>
          <a:bodyPr wrap="square" rtlCol="0">
            <a:spAutoFit/>
          </a:bodyPr>
          <a:lstStyle/>
          <a:p>
            <a:pPr algn="ctr"/>
            <a:r>
              <a:rPr lang="es-ES_tradnl" sz="800" b="1" cap="small" dirty="0" smtClean="0"/>
              <a:t>Gobiernos municipales, organismos operadores.</a:t>
            </a:r>
          </a:p>
        </p:txBody>
      </p:sp>
      <p:sp>
        <p:nvSpPr>
          <p:cNvPr id="27" name="CuadroTexto 26"/>
          <p:cNvSpPr txBox="1"/>
          <p:nvPr/>
        </p:nvSpPr>
        <p:spPr>
          <a:xfrm rot="16200000">
            <a:off x="5307688" y="2159913"/>
            <a:ext cx="1915179" cy="338554"/>
          </a:xfrm>
          <a:prstGeom prst="rect">
            <a:avLst/>
          </a:prstGeom>
          <a:noFill/>
        </p:spPr>
        <p:txBody>
          <a:bodyPr wrap="square" rtlCol="0">
            <a:spAutoFit/>
          </a:bodyPr>
          <a:lstStyle/>
          <a:p>
            <a:pPr algn="ctr"/>
            <a:r>
              <a:rPr lang="es-ES_tradnl" sz="1600" b="1" cap="small" dirty="0" smtClean="0"/>
              <a:t>Municipal</a:t>
            </a:r>
          </a:p>
        </p:txBody>
      </p:sp>
      <p:sp>
        <p:nvSpPr>
          <p:cNvPr id="28" name="CuadroTexto 27"/>
          <p:cNvSpPr txBox="1"/>
          <p:nvPr/>
        </p:nvSpPr>
        <p:spPr>
          <a:xfrm>
            <a:off x="6434555" y="5005626"/>
            <a:ext cx="1676400" cy="338554"/>
          </a:xfrm>
          <a:prstGeom prst="rect">
            <a:avLst/>
          </a:prstGeom>
          <a:noFill/>
        </p:spPr>
        <p:txBody>
          <a:bodyPr wrap="square" rtlCol="0">
            <a:spAutoFit/>
          </a:bodyPr>
          <a:lstStyle/>
          <a:p>
            <a:pPr algn="just"/>
            <a:r>
              <a:rPr lang="es-ES_tradnl" sz="800" b="1" cap="small" dirty="0" smtClean="0"/>
              <a:t>Reglamentos locales de agua y saneamiento.</a:t>
            </a:r>
          </a:p>
        </p:txBody>
      </p:sp>
      <p:sp>
        <p:nvSpPr>
          <p:cNvPr id="29" name="Rectángulo 28"/>
          <p:cNvSpPr/>
          <p:nvPr/>
        </p:nvSpPr>
        <p:spPr>
          <a:xfrm>
            <a:off x="6434555" y="4585510"/>
            <a:ext cx="1676400" cy="1186818"/>
          </a:xfrm>
          <a:prstGeom prst="rect">
            <a:avLst/>
          </a:prstGeom>
          <a:noFill/>
          <a:ln w="28575" cmpd="sng">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b="1"/>
          </a:p>
        </p:txBody>
      </p:sp>
      <p:sp>
        <p:nvSpPr>
          <p:cNvPr id="30" name="Rectángulo 29"/>
          <p:cNvSpPr/>
          <p:nvPr/>
        </p:nvSpPr>
        <p:spPr>
          <a:xfrm>
            <a:off x="6434555" y="5781020"/>
            <a:ext cx="1676400" cy="695980"/>
          </a:xfrm>
          <a:prstGeom prst="rect">
            <a:avLst/>
          </a:prstGeom>
          <a:solidFill>
            <a:schemeClr val="bg1">
              <a:lumMod val="65000"/>
            </a:schemeClr>
          </a:solidFill>
          <a:ln w="28575" cmpd="sng">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b="1"/>
          </a:p>
        </p:txBody>
      </p:sp>
      <p:sp>
        <p:nvSpPr>
          <p:cNvPr id="31" name="CuadroTexto 30"/>
          <p:cNvSpPr txBox="1"/>
          <p:nvPr/>
        </p:nvSpPr>
        <p:spPr>
          <a:xfrm>
            <a:off x="6434555" y="5943600"/>
            <a:ext cx="1676400" cy="338554"/>
          </a:xfrm>
          <a:prstGeom prst="rect">
            <a:avLst/>
          </a:prstGeom>
          <a:noFill/>
        </p:spPr>
        <p:txBody>
          <a:bodyPr wrap="square" rtlCol="0">
            <a:spAutoFit/>
          </a:bodyPr>
          <a:lstStyle/>
          <a:p>
            <a:pPr algn="ctr"/>
            <a:r>
              <a:rPr lang="es-ES_tradnl" sz="800" b="1" cap="small" dirty="0" smtClean="0"/>
              <a:t>Juntas locales de agua y saneamiento, comités de agua.</a:t>
            </a:r>
          </a:p>
        </p:txBody>
      </p:sp>
      <p:sp>
        <p:nvSpPr>
          <p:cNvPr id="32" name="CuadroTexto 31"/>
          <p:cNvSpPr txBox="1"/>
          <p:nvPr/>
        </p:nvSpPr>
        <p:spPr>
          <a:xfrm rot="16200000">
            <a:off x="5307688" y="5360313"/>
            <a:ext cx="1915179" cy="338554"/>
          </a:xfrm>
          <a:prstGeom prst="rect">
            <a:avLst/>
          </a:prstGeom>
          <a:noFill/>
        </p:spPr>
        <p:txBody>
          <a:bodyPr wrap="square" rtlCol="0">
            <a:spAutoFit/>
          </a:bodyPr>
          <a:lstStyle/>
          <a:p>
            <a:pPr algn="ctr"/>
            <a:r>
              <a:rPr lang="es-ES_tradnl" sz="1600" b="1" cap="small" dirty="0" smtClean="0"/>
              <a:t>Comunitario</a:t>
            </a:r>
          </a:p>
        </p:txBody>
      </p:sp>
      <p:sp>
        <p:nvSpPr>
          <p:cNvPr id="33" name="CuadroTexto 32"/>
          <p:cNvSpPr txBox="1"/>
          <p:nvPr/>
        </p:nvSpPr>
        <p:spPr>
          <a:xfrm>
            <a:off x="8110955" y="3925669"/>
            <a:ext cx="1033045" cy="646331"/>
          </a:xfrm>
          <a:prstGeom prst="rect">
            <a:avLst/>
          </a:prstGeom>
          <a:noFill/>
        </p:spPr>
        <p:txBody>
          <a:bodyPr wrap="square" rtlCol="0">
            <a:spAutoFit/>
          </a:bodyPr>
          <a:lstStyle/>
          <a:p>
            <a:pPr algn="ctr"/>
            <a:r>
              <a:rPr lang="es-ES_tradnl" sz="900" b="1" cap="small" dirty="0" smtClean="0"/>
              <a:t>*** Función de proveer los servicios de agua y saneamiento.</a:t>
            </a:r>
          </a:p>
        </p:txBody>
      </p:sp>
      <p:sp>
        <p:nvSpPr>
          <p:cNvPr id="35" name="Llamada de nube 34"/>
          <p:cNvSpPr/>
          <p:nvPr/>
        </p:nvSpPr>
        <p:spPr>
          <a:xfrm>
            <a:off x="6096000" y="1131331"/>
            <a:ext cx="2438400" cy="2468433"/>
          </a:xfrm>
          <a:prstGeom prst="cloudCallout">
            <a:avLst>
              <a:gd name="adj1" fmla="val 46214"/>
              <a:gd name="adj2" fmla="val 62530"/>
            </a:avLst>
          </a:prstGeom>
          <a:noFill/>
          <a:ln w="38100" cmpd="sng">
            <a:solidFill>
              <a:schemeClr val="accent6">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295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290192" y="323751"/>
            <a:ext cx="68102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s-ES_tradnl" altLang="pt-BR" sz="3600" b="1" dirty="0">
                <a:cs typeface="Arial" pitchFamily="34" charset="0"/>
              </a:rPr>
              <a:t>Retos</a:t>
            </a:r>
            <a:r>
              <a:rPr lang="es-ES_tradnl" altLang="pt-BR" dirty="0"/>
              <a:t> </a:t>
            </a:r>
            <a:r>
              <a:rPr lang="es-ES_tradnl" altLang="pt-BR" sz="3600" b="1" dirty="0" smtClean="0">
                <a:cs typeface="Arial" pitchFamily="34" charset="0"/>
              </a:rPr>
              <a:t>que persisten en la Región</a:t>
            </a:r>
            <a:endParaRPr lang="es-ES_tradnl" altLang="pt-BR" sz="3600" b="1" dirty="0">
              <a:cs typeface="Arial" pitchFamily="34" charset="0"/>
            </a:endParaRPr>
          </a:p>
        </p:txBody>
      </p:sp>
      <p:sp>
        <p:nvSpPr>
          <p:cNvPr id="10250" name="Rectangle 10"/>
          <p:cNvSpPr>
            <a:spLocks noChangeArrowheads="1"/>
          </p:cNvSpPr>
          <p:nvPr/>
        </p:nvSpPr>
        <p:spPr bwMode="auto">
          <a:xfrm>
            <a:off x="228478" y="6334125"/>
            <a:ext cx="525743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_tradnl" altLang="pt-BR" sz="1100" dirty="0">
                <a:solidFill>
                  <a:schemeClr val="tx2"/>
                </a:solidFill>
              </a:rPr>
              <a:t>Fuente: </a:t>
            </a:r>
            <a:r>
              <a:rPr lang="es-ES_tradnl" altLang="pt-BR" sz="1100" dirty="0" smtClean="0">
                <a:solidFill>
                  <a:schemeClr val="tx2"/>
                </a:solidFill>
              </a:rPr>
              <a:t>Programa conjunto para el monitoreo de Agua y Saneamiento – OMS-UNICEF</a:t>
            </a:r>
            <a:endParaRPr lang="es-ES_tradnl" altLang="pt-BR" sz="1100" dirty="0">
              <a:solidFill>
                <a:schemeClr val="tx2"/>
              </a:solidFill>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36096" y="5906295"/>
            <a:ext cx="769682" cy="937549"/>
          </a:xfrm>
          <a:prstGeom prst="rect">
            <a:avLst/>
          </a:prstGeom>
          <a:solidFill>
            <a:schemeClr val="bg1"/>
          </a:solidFill>
        </p:spPr>
      </p:pic>
      <p:pic>
        <p:nvPicPr>
          <p:cNvPr id="16"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79878" y="868263"/>
            <a:ext cx="830828" cy="1079500"/>
          </a:xfrm>
          <a:prstGeom prst="rect">
            <a:avLst/>
          </a:prstGeom>
        </p:spPr>
      </p:pic>
      <p:pic>
        <p:nvPicPr>
          <p:cNvPr id="19" name="18 Imagen"/>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87707" y="1885207"/>
            <a:ext cx="3886875" cy="4021143"/>
          </a:xfrm>
          <a:prstGeom prst="rect">
            <a:avLst/>
          </a:prstGeom>
          <a:noFill/>
          <a:ln>
            <a:noFill/>
          </a:ln>
        </p:spPr>
      </p:pic>
      <p:sp>
        <p:nvSpPr>
          <p:cNvPr id="10245" name="Text Box 5"/>
          <p:cNvSpPr txBox="1">
            <a:spLocks/>
          </p:cNvSpPr>
          <p:nvPr/>
        </p:nvSpPr>
        <p:spPr bwMode="auto">
          <a:xfrm>
            <a:off x="6400872" y="3501008"/>
            <a:ext cx="2563616"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es-ES_tradnl" altLang="pt-BR" sz="1800" dirty="0">
                <a:cs typeface="Arial" pitchFamily="34" charset="0"/>
              </a:rPr>
              <a:t>Progreso hacia </a:t>
            </a:r>
            <a:r>
              <a:rPr lang="es-ES_tradnl" altLang="pt-BR" sz="1800" dirty="0" smtClean="0">
                <a:cs typeface="Arial" pitchFamily="34" charset="0"/>
              </a:rPr>
              <a:t>el ODM 7</a:t>
            </a:r>
            <a:r>
              <a:rPr lang="es-ES_tradnl" altLang="pt-BR" dirty="0" smtClean="0"/>
              <a:t> </a:t>
            </a:r>
            <a:r>
              <a:rPr lang="es-ES_tradnl" altLang="pt-BR" sz="1800" dirty="0" smtClean="0">
                <a:cs typeface="Arial" pitchFamily="34" charset="0"/>
              </a:rPr>
              <a:t>(Meta de Agua </a:t>
            </a:r>
            <a:r>
              <a:rPr lang="es-ES_tradnl" altLang="pt-BR" sz="1800" u="sng" dirty="0" smtClean="0">
                <a:cs typeface="Arial" pitchFamily="34" charset="0"/>
              </a:rPr>
              <a:t>cumplida</a:t>
            </a:r>
            <a:r>
              <a:rPr lang="es-ES_tradnl" altLang="pt-BR" sz="1800" dirty="0" smtClean="0">
                <a:cs typeface="Arial" pitchFamily="34" charset="0"/>
              </a:rPr>
              <a:t> en la región Meta de Saneamiento </a:t>
            </a:r>
            <a:r>
              <a:rPr lang="es-ES_tradnl" altLang="pt-BR" sz="1800" u="sng" dirty="0" smtClean="0">
                <a:cs typeface="Arial" pitchFamily="34" charset="0"/>
              </a:rPr>
              <a:t>no cumplida</a:t>
            </a:r>
            <a:r>
              <a:rPr lang="es-ES_tradnl" altLang="pt-BR" sz="1800" dirty="0" smtClean="0">
                <a:cs typeface="Arial" pitchFamily="34" charset="0"/>
              </a:rPr>
              <a:t>)</a:t>
            </a:r>
            <a:endParaRPr lang="es-ES_tradnl" altLang="pt-BR" sz="1800" dirty="0">
              <a:cs typeface="Arial" pitchFamily="34" charset="0"/>
            </a:endParaRPr>
          </a:p>
        </p:txBody>
      </p:sp>
      <p:sp>
        <p:nvSpPr>
          <p:cNvPr id="10244" name="Rectangle 4"/>
          <p:cNvSpPr>
            <a:spLocks noGrp="1"/>
          </p:cNvSpPr>
          <p:nvPr>
            <p:ph sz="half" idx="4294967295"/>
          </p:nvPr>
        </p:nvSpPr>
        <p:spPr>
          <a:xfrm>
            <a:off x="138064" y="2848372"/>
            <a:ext cx="3214573" cy="2668860"/>
          </a:xfrm>
        </p:spPr>
        <p:txBody>
          <a:bodyPr>
            <a:normAutofit fontScale="85000" lnSpcReduction="20000"/>
          </a:bodyPr>
          <a:lstStyle/>
          <a:p>
            <a:pPr marL="114300" indent="0" algn="r">
              <a:buNone/>
            </a:pPr>
            <a:r>
              <a:rPr lang="es-MX" altLang="pt-BR" sz="2300" dirty="0" smtClean="0">
                <a:cs typeface="Arial" pitchFamily="34" charset="0"/>
              </a:rPr>
              <a:t>De </a:t>
            </a:r>
            <a:r>
              <a:rPr lang="es-MX" altLang="pt-BR" sz="2300" dirty="0">
                <a:cs typeface="Arial" pitchFamily="34" charset="0"/>
              </a:rPr>
              <a:t>cada 10 personas que aún carecen de acceso a fuentes mejoradas de agua potable, 8 viven en zonas </a:t>
            </a:r>
            <a:r>
              <a:rPr lang="es-MX" altLang="pt-BR" sz="2300" dirty="0" smtClean="0">
                <a:cs typeface="Arial" pitchFamily="34" charset="0"/>
              </a:rPr>
              <a:t>rurales. </a:t>
            </a:r>
          </a:p>
          <a:p>
            <a:pPr marL="114300" indent="0" algn="r">
              <a:buNone/>
            </a:pPr>
            <a:r>
              <a:rPr lang="es-MX" altLang="pt-BR" sz="2300" dirty="0" smtClean="0">
                <a:cs typeface="Arial" pitchFamily="34" charset="0"/>
              </a:rPr>
              <a:t>105 </a:t>
            </a:r>
            <a:r>
              <a:rPr lang="es-MX" altLang="pt-BR" sz="2300" dirty="0">
                <a:cs typeface="Arial" pitchFamily="34" charset="0"/>
              </a:rPr>
              <a:t>millones de personas sin acceso a saneamiento </a:t>
            </a:r>
            <a:r>
              <a:rPr lang="es-MX" altLang="pt-BR" sz="2300" dirty="0" smtClean="0">
                <a:cs typeface="Arial" pitchFamily="34" charset="0"/>
              </a:rPr>
              <a:t>mejorado.</a:t>
            </a:r>
            <a:endParaRPr lang="es-MX" altLang="pt-BR" sz="2300" dirty="0">
              <a:cs typeface="Arial" pitchFamily="34" charset="0"/>
            </a:endParaRPr>
          </a:p>
        </p:txBody>
      </p:sp>
    </p:spTree>
    <p:extLst>
      <p:ext uri="{BB962C8B-B14F-4D97-AF65-F5344CB8AC3E}">
        <p14:creationId xmlns:p14="http://schemas.microsoft.com/office/powerpoint/2010/main" val="2459442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294967295"/>
          </p:nvPr>
        </p:nvSpPr>
        <p:spPr>
          <a:xfrm>
            <a:off x="6553200" y="6270047"/>
            <a:ext cx="2133600" cy="365125"/>
          </a:xfrm>
          <a:prstGeom prst="rect">
            <a:avLst/>
          </a:prstGeom>
        </p:spPr>
        <p:txBody>
          <a:bodyPr/>
          <a:lstStyle/>
          <a:p>
            <a:fld id="{E160174F-944B-B04B-968E-4CF313160A3B}" type="slidenum">
              <a:rPr lang="en-US" smtClean="0"/>
              <a:pPr/>
              <a:t>8</a:t>
            </a:fld>
            <a:endParaRPr lang="en-US" dirty="0"/>
          </a:p>
        </p:txBody>
      </p:sp>
      <p:graphicFrame>
        <p:nvGraphicFramePr>
          <p:cNvPr id="3" name="2 Diagrama"/>
          <p:cNvGraphicFramePr/>
          <p:nvPr>
            <p:extLst>
              <p:ext uri="{D42A27DB-BD31-4B8C-83A1-F6EECF244321}">
                <p14:modId xmlns:p14="http://schemas.microsoft.com/office/powerpoint/2010/main" val="383748244"/>
              </p:ext>
            </p:extLst>
          </p:nvPr>
        </p:nvGraphicFramePr>
        <p:xfrm>
          <a:off x="1939076" y="616531"/>
          <a:ext cx="7372350" cy="530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0" y="1985267"/>
            <a:ext cx="2290724" cy="140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3934" y="3606041"/>
            <a:ext cx="2416876" cy="160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6189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DS 6 CODIA">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5915F75CC55334F835A30AAEBA78A94" ma:contentTypeVersion="0" ma:contentTypeDescription="Crear nuevo documento." ma:contentTypeScope="" ma:versionID="c4b636082c984b6641e6f30c04392a9d">
  <xsd:schema xmlns:xsd="http://www.w3.org/2001/XMLSchema" xmlns:xs="http://www.w3.org/2001/XMLSchema" xmlns:p="http://schemas.microsoft.com/office/2006/metadata/properties" targetNamespace="http://schemas.microsoft.com/office/2006/metadata/properties" ma:root="true" ma:fieldsID="ebba8a198e9bb40c3eeca6d0bd41257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E32E6B-6490-435A-91B9-F8A3F4030199}">
  <ds:schemaRefs>
    <ds:schemaRef ds:uri="http://schemas.microsoft.com/sharepoint/v3/contenttype/forms"/>
  </ds:schemaRefs>
</ds:datastoreItem>
</file>

<file path=customXml/itemProps2.xml><?xml version="1.0" encoding="utf-8"?>
<ds:datastoreItem xmlns:ds="http://schemas.openxmlformats.org/officeDocument/2006/customXml" ds:itemID="{335D0125-C5C8-4012-A3FF-44BB6C7DA9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082C819-938D-4591-9635-3DE2105C869E}">
  <ds:schemaRefs>
    <ds:schemaRef ds:uri="http://purl.org/dc/dcmitype/"/>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ODS 6 CODIA</Template>
  <TotalTime>627</TotalTime>
  <Words>3723</Words>
  <Application>Microsoft Office PowerPoint</Application>
  <PresentationFormat>Presentación en pantalla (4:3)</PresentationFormat>
  <Paragraphs>390</Paragraphs>
  <Slides>29</Slides>
  <Notes>12</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29</vt:i4>
      </vt:variant>
    </vt:vector>
  </HeadingPairs>
  <TitlesOfParts>
    <vt:vector size="43" baseType="lpstr">
      <vt:lpstr>ＭＳ Ｐゴシック</vt:lpstr>
      <vt:lpstr>SimSun</vt:lpstr>
      <vt:lpstr>Aharoni</vt:lpstr>
      <vt:lpstr>AngsanaUPC</vt:lpstr>
      <vt:lpstr>Arial</vt:lpstr>
      <vt:lpstr>Calibri</vt:lpstr>
      <vt:lpstr>Cambria</vt:lpstr>
      <vt:lpstr>Century Gothic</vt:lpstr>
      <vt:lpstr>Courier New</vt:lpstr>
      <vt:lpstr>Impact</vt:lpstr>
      <vt:lpstr>Palatino Linotype</vt:lpstr>
      <vt:lpstr>Times New Roman</vt:lpstr>
      <vt:lpstr>Wingdings</vt:lpstr>
      <vt:lpstr>ODS 6 CODIA</vt:lpstr>
      <vt:lpstr>Presentación de PowerPoint</vt:lpstr>
      <vt:lpstr>Agua Limpia y Saneamiento La aportación del Municipio   </vt:lpstr>
      <vt:lpstr>Evaluación y Análisis Global</vt:lpstr>
      <vt:lpstr>Temas </vt:lpstr>
      <vt:lpstr>Los Derechos Humanos al Agua Potable </vt:lpstr>
      <vt:lpstr> </vt:lpstr>
      <vt:lpstr>Presentación de PowerPoint</vt:lpstr>
      <vt:lpstr>Presentación de PowerPoint</vt:lpstr>
      <vt:lpstr>Presentación de PowerPoint</vt:lpstr>
      <vt:lpstr>La OPS/OMS y Los ODS en Agua y Saneamiento – Visión General</vt:lpstr>
      <vt:lpstr>ODS 6 y el ODS 3</vt:lpstr>
      <vt:lpstr>De ODM hacia ODS</vt:lpstr>
      <vt:lpstr> El agua y Saneamiento y su relación con otras metas  </vt:lpstr>
      <vt:lpstr>Objetivo 6: Garantizar la disponibilidad y la gestión sostenible del agua y el saneamiento para todos</vt:lpstr>
      <vt:lpstr>MONITOREO DE LA AGENDA 2030 11 propuestas de indicadores globales</vt:lpstr>
      <vt:lpstr>Presentación de PowerPoint</vt:lpstr>
      <vt:lpstr>Presentación de PowerPoint</vt:lpstr>
      <vt:lpstr>Agua para consumo - País X:  98% (ODM) - 50% (ODS)</vt:lpstr>
      <vt:lpstr>Presentación de PowerPoint</vt:lpstr>
      <vt:lpstr>Manejo Seguro de Saneamiento</vt:lpstr>
      <vt:lpstr>Presentación de PowerPoint</vt:lpstr>
      <vt:lpstr>Marco Conceptual sobre la Seguridad del Agua</vt:lpstr>
      <vt:lpstr>Presentación de PowerPoint</vt:lpstr>
      <vt:lpstr>Presentación de PowerPoint</vt:lpstr>
      <vt:lpstr>  LAS ESCUELAS PROMOTORAS DE LA SALUD </vt:lpstr>
      <vt:lpstr>Participación de población?</vt:lpstr>
      <vt:lpstr>Responsabilidades de los municipios </vt:lpstr>
      <vt:lpstr>Conclusiones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Segurado, Ing. Patricia (MEX)</dc:creator>
  <cp:lastModifiedBy>Prevencion</cp:lastModifiedBy>
  <cp:revision>28</cp:revision>
  <dcterms:created xsi:type="dcterms:W3CDTF">2016-11-28T21:14:55Z</dcterms:created>
  <dcterms:modified xsi:type="dcterms:W3CDTF">2016-12-05T18:16:43Z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0x01010095915F75CC55334F835A30AAEBA78A94</vt:lpwstr>
  </property>
  <property fmtid="{D5CDD505-2E9C-101B-9397-08002B2CF9AE}" pid="3" name="_dlc_DocIdItemGuid">
    <vt:lpwstr>28000390-1f48-4145-82e4-e06ad4b80496</vt:lpwstr>
  </property>
</Properties>
</file>